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312" r:id="rId9"/>
    <p:sldId id="271" r:id="rId10"/>
    <p:sldId id="277" r:id="rId11"/>
    <p:sldId id="272" r:id="rId12"/>
    <p:sldId id="278" r:id="rId13"/>
    <p:sldId id="273" r:id="rId14"/>
    <p:sldId id="274" r:id="rId15"/>
    <p:sldId id="279" r:id="rId16"/>
    <p:sldId id="280" r:id="rId17"/>
    <p:sldId id="275" r:id="rId18"/>
    <p:sldId id="281" r:id="rId19"/>
    <p:sldId id="282" r:id="rId20"/>
    <p:sldId id="284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76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13" r:id="rId39"/>
    <p:sldId id="300" r:id="rId40"/>
    <p:sldId id="301" r:id="rId41"/>
    <p:sldId id="304" r:id="rId42"/>
    <p:sldId id="303" r:id="rId43"/>
    <p:sldId id="305" r:id="rId44"/>
    <p:sldId id="310" r:id="rId45"/>
    <p:sldId id="307" r:id="rId46"/>
    <p:sldId id="262" r:id="rId47"/>
    <p:sldId id="314" r:id="rId48"/>
    <p:sldId id="263" r:id="rId49"/>
    <p:sldId id="264" r:id="rId50"/>
    <p:sldId id="302" r:id="rId51"/>
    <p:sldId id="311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FE9"/>
    <a:srgbClr val="FF7C80"/>
    <a:srgbClr val="F8E3EA"/>
    <a:srgbClr val="FFFCE3"/>
    <a:srgbClr val="A6BCE3"/>
    <a:srgbClr val="3F6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9" autoAdjust="0"/>
    <p:restoredTop sz="94660"/>
  </p:normalViewPr>
  <p:slideViewPr>
    <p:cSldViewPr snapToGrid="0">
      <p:cViewPr varScale="1">
        <p:scale>
          <a:sx n="80" d="100"/>
          <a:sy n="80" d="100"/>
        </p:scale>
        <p:origin x="68" y="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E3034-17D3-434E-805C-9FBE1992CEF5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BDB8F-EE95-4D16-991F-0383B446A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69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这里少一个</a:t>
            </a:r>
            <a:r>
              <a:rPr lang="en-US" altLang="zh-CN" dirty="0"/>
              <a:t>long cot</a:t>
            </a:r>
            <a:r>
              <a:rPr lang="zh-CN" altLang="en-US" dirty="0"/>
              <a:t>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BDB8F-EE95-4D16-991F-0383B446A3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38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面对纷繁复杂的工作，看不过来怎么办，到底应该对他们怎么分析，怎么定位，如果我们是一个开发者，我们应该在哪里进行创新。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BDB8F-EE95-4D16-991F-0383B446A3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5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3633-300F-ACC1-0CE2-D8D5BFC74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D51107-C72F-E6D4-9E0F-C89B7B8D9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9591F1-2BC7-C739-D046-DAE5FAFE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C85285-4283-680E-31FD-F8B05CBE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8F17D9-4523-335C-B462-0E0845B2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34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40C28-FFF1-5533-4EBD-07B629E3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2BBB12-160C-6E3F-4030-71898AB0B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C4C9E6-3B4A-1424-8923-BA96C15BC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76AA0C-0806-FAF2-7C41-771D4E48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5DE59D-D5E9-70ED-8D6E-9EA92E7B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332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CF7712-3901-41C5-7E6E-02541F15A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C9E27D-1638-EF3A-5575-1216AC17A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EEA40-8E63-F7F2-7835-919A2839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A0C7F9-DAA0-D31D-B6B0-970EF8FF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EB354-637C-E0EC-C874-B2845C6E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5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6F0FB-8497-AFFA-1C22-B67EC375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B07C4-67D3-BF00-A0A3-1149A271D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FC9707-093F-17FD-1DD8-487508B0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F77EE-9EE1-3F6D-D4CA-0039A479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048F62-437D-A93A-3E2D-7F67BA215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91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93429-514F-4FD0-D98A-EE5896F3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C9A6E-1103-2C3A-3074-2F1E2F67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2E398-116A-8D2A-FBE4-5A902476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0F208-51B2-806C-B9C1-5CA3CE79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AF0DA7-0C34-5907-ADA9-B9D94A6A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3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34655-0D16-8156-2567-E6A4C51F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2D494-1B15-0916-2EA5-6A94EDB93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8F1F8E-DC87-6707-D1C7-A7C303003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292D11-5BB2-86A5-39FC-40817F36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AB3CCD-D07F-8A2A-DC98-88A6C243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A60707-4F74-F7D1-B386-C2C761B2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8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D957A-2179-1E7D-B09D-7C03813A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0C6DD1-1B00-6D77-2E8A-768344D68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8FEAF3-B0D6-FF8C-DD2A-B3B12BB4F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62A0C7-1E79-CCE2-D00A-F8909C850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0C339E-B5D2-0ED3-3F8E-C9E177B4A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5169C7-12BE-4808-AAFB-6C31B57C3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73EA75-1005-DCCF-AAA0-662679CAE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8B949B-E9E7-3888-19D2-A3CB804E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65685-0D22-C4AD-D1DF-37B303C4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7CA4D0-01FD-5D28-D428-BE911415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931F46-067B-60F8-B5F9-038E95479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DB3FA2-4CCD-45DB-8847-55530054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30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B16980-19A7-CEC7-E503-0107F7E8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191498-7EEA-6D7F-D53F-242D27D1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D7CED9-FE51-F8D0-A171-29293837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23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D920A-FBC3-D362-E809-967A04D37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C8CA3-0AE8-5667-592C-552F9EF4F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31F27A-84FA-74DD-831B-15CE7FDDD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BF5881-9E39-3A9E-DB08-81AF9663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D49853-6A8D-64EF-B103-A2E39308F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3226DD-2161-7C16-00B3-ECD25EE3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20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26608-6C6F-F52D-8546-5A407396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1A534C-9ADB-8D14-FA12-0947C4B61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5BEEA8-27BD-6778-23E0-7F841201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9CDCD3-32E8-1A9A-F7A2-4EDFE2D0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48B694-7950-C04A-879D-BB2FABA0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93E1FD-626F-60F2-61B8-3E4C54BF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92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466532-6253-CD91-9669-FCC73A1D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2559CA-73CA-AEF5-A041-8A20C0363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2D96DD-5C93-8980-054C-2ACF7BA05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2FDA7-AFA7-40E8-8EEF-6C8373F70E16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8E82BD-DA77-045F-1A60-A3948D164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085D2-9793-1488-40EF-FEB53E710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85A0C7-F445-404B-98D7-158D632EB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6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E46FA-7338-FE0A-087D-C7B355105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93" y="1122363"/>
            <a:ext cx="10835014" cy="2387600"/>
          </a:xfrm>
        </p:spPr>
        <p:txBody>
          <a:bodyPr>
            <a:normAutofit/>
          </a:bodyPr>
          <a:lstStyle/>
          <a:p>
            <a:r>
              <a:rPr lang="en-US" altLang="zh-CN" sz="4400" i="1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4400" i="1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4400" i="1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4400" i="1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Well</a:t>
            </a: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b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Survey on Test-Time Scaling in </a:t>
            </a:r>
            <a:b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4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Language </a:t>
            </a:r>
            <a:r>
              <a:rPr lang="en-US" altLang="zh-CN" sz="4400" i="0" dirty="0">
                <a:solidFill>
                  <a:srgbClr val="3F6EC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zh-CN" altLang="en-US" sz="4400" dirty="0">
              <a:solidFill>
                <a:srgbClr val="3F6E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8CE0BB-526F-B6E1-05AE-F52A77985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9908"/>
            <a:ext cx="9144000" cy="954087"/>
          </a:xfrm>
        </p:spPr>
        <p:txBody>
          <a:bodyPr/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Presenter: Qiyuan Zhang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CE521C-5F69-DC3C-3376-3B9E4CD3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298" y="4605582"/>
            <a:ext cx="3218737" cy="18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8FBFD8-3D73-BAA6-A21A-8E7FDC14D7D8}"/>
              </a:ext>
            </a:extLst>
          </p:cNvPr>
          <p:cNvSpPr txBox="1"/>
          <p:nvPr/>
        </p:nvSpPr>
        <p:spPr>
          <a:xfrm>
            <a:off x="4285534" y="4306593"/>
            <a:ext cx="4283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Page: https://testtimescaling.github.io/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Webpage - Free web icons">
            <a:extLst>
              <a:ext uri="{FF2B5EF4-FFF2-40B4-BE49-F238E27FC236}">
                <a16:creationId xmlns:a16="http://schemas.microsoft.com/office/drawing/2014/main" id="{6D9CD43A-9F56-4425-782B-1057E861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578" y="4241376"/>
            <a:ext cx="460956" cy="46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17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279D5F7-CACC-56AF-22A4-5E35A88A7D4B}"/>
              </a:ext>
            </a:extLst>
          </p:cNvPr>
          <p:cNvSpPr txBox="1"/>
          <p:nvPr/>
        </p:nvSpPr>
        <p:spPr>
          <a:xfrm>
            <a:off x="614075" y="472406"/>
            <a:ext cx="93487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Dissecting TTS into 4 Key Orthogonal Dimensions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B63425-0435-7610-DC41-A4D49254C881}"/>
              </a:ext>
            </a:extLst>
          </p:cNvPr>
          <p:cNvSpPr txBox="1"/>
          <p:nvPr/>
        </p:nvSpPr>
        <p:spPr>
          <a:xfrm>
            <a:off x="3017208" y="1567537"/>
            <a:ext cx="2400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7C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to scale</a:t>
            </a:r>
            <a:endParaRPr lang="zh-CN" altLang="en-US" b="1" dirty="0">
              <a:solidFill>
                <a:srgbClr val="FF7C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77027B-28F4-5951-A4FD-AFB3ACE80465}"/>
              </a:ext>
            </a:extLst>
          </p:cNvPr>
          <p:cNvSpPr txBox="1"/>
          <p:nvPr/>
        </p:nvSpPr>
        <p:spPr>
          <a:xfrm>
            <a:off x="3017208" y="2768989"/>
            <a:ext cx="2099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7C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scale</a:t>
            </a:r>
            <a:endParaRPr lang="zh-CN" altLang="en-US" b="1" dirty="0">
              <a:solidFill>
                <a:srgbClr val="FF7C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0810BF-51AC-1644-9D2B-143A4CA27674}"/>
              </a:ext>
            </a:extLst>
          </p:cNvPr>
          <p:cNvSpPr txBox="1"/>
          <p:nvPr/>
        </p:nvSpPr>
        <p:spPr>
          <a:xfrm>
            <a:off x="3017208" y="3752534"/>
            <a:ext cx="253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7C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to scale</a:t>
            </a:r>
            <a:endParaRPr lang="zh-CN" altLang="en-US" b="1" dirty="0">
              <a:solidFill>
                <a:srgbClr val="FF7C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DB686E-FB30-591B-CDF7-825A931DE25D}"/>
              </a:ext>
            </a:extLst>
          </p:cNvPr>
          <p:cNvSpPr txBox="1"/>
          <p:nvPr/>
        </p:nvSpPr>
        <p:spPr>
          <a:xfrm>
            <a:off x="3017207" y="4723898"/>
            <a:ext cx="253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7C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well to scale</a:t>
            </a:r>
            <a:endParaRPr lang="zh-CN" altLang="en-US" b="1" dirty="0">
              <a:solidFill>
                <a:srgbClr val="FF7C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A7E0C1-3E66-7F55-F17F-0C5D2BE0FDEC}"/>
              </a:ext>
            </a:extLst>
          </p:cNvPr>
          <p:cNvSpPr txBox="1"/>
          <p:nvPr/>
        </p:nvSpPr>
        <p:spPr>
          <a:xfrm>
            <a:off x="3865777" y="2012626"/>
            <a:ext cx="6356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refers to the specific form of TTS that is expanded or adjusted to enhance an LLM’s performance during inference.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8EB5E3-27F9-A499-826C-93D4BE3FA3D3}"/>
              </a:ext>
            </a:extLst>
          </p:cNvPr>
          <p:cNvSpPr txBox="1"/>
          <p:nvPr/>
        </p:nvSpPr>
        <p:spPr>
          <a:xfrm>
            <a:off x="1659700" y="324433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AFDD23C7-069B-C644-4F7D-5D459FDA6BCB}"/>
              </a:ext>
            </a:extLst>
          </p:cNvPr>
          <p:cNvCxnSpPr>
            <a:stCxn id="15" idx="3"/>
            <a:endCxn id="6" idx="1"/>
          </p:cNvCxnSpPr>
          <p:nvPr/>
        </p:nvCxnSpPr>
        <p:spPr>
          <a:xfrm flipV="1">
            <a:off x="2280383" y="1752203"/>
            <a:ext cx="736825" cy="1676797"/>
          </a:xfrm>
          <a:prstGeom prst="curvedConnector3">
            <a:avLst/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3E4D58CF-AF60-BDFD-DCA7-076185F8783B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 flipV="1">
            <a:off x="2280383" y="2953655"/>
            <a:ext cx="736825" cy="475345"/>
          </a:xfrm>
          <a:prstGeom prst="curvedConnector3">
            <a:avLst>
              <a:gd name="adj1" fmla="val 534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62A8FC27-C520-E279-72BA-01EDD86498E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280383" y="3429000"/>
            <a:ext cx="736824" cy="1479564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9461431A-EFA2-A7F5-7007-2D581FE1EFA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2280383" y="3429000"/>
            <a:ext cx="736825" cy="508200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987B3C0-E048-7311-086A-0B0F5218F965}"/>
              </a:ext>
            </a:extLst>
          </p:cNvPr>
          <p:cNvSpPr txBox="1"/>
          <p:nvPr/>
        </p:nvSpPr>
        <p:spPr>
          <a:xfrm>
            <a:off x="3865777" y="324433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depicts how different TTSs are implemented.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720926F-C1A8-C613-6233-95BBED3D0460}"/>
              </a:ext>
            </a:extLst>
          </p:cNvPr>
          <p:cNvSpPr txBox="1"/>
          <p:nvPr/>
        </p:nvSpPr>
        <p:spPr>
          <a:xfrm>
            <a:off x="3865777" y="4260734"/>
            <a:ext cx="6424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covers the tasks and datasets where these TTSs are applied.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FA3B0B5-B823-4305-080A-C32605F677F0}"/>
              </a:ext>
            </a:extLst>
          </p:cNvPr>
          <p:cNvSpPr txBox="1"/>
          <p:nvPr/>
        </p:nvSpPr>
        <p:spPr>
          <a:xfrm>
            <a:off x="3865777" y="5181791"/>
            <a:ext cx="6097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refers to both the attributions of evaluating TTS and the optimization directions.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8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0B88316-7AE4-565E-6CB7-2E841D4AA3F2}"/>
              </a:ext>
            </a:extLst>
          </p:cNvPr>
          <p:cNvSpPr txBox="1"/>
          <p:nvPr/>
        </p:nvSpPr>
        <p:spPr>
          <a:xfrm>
            <a:off x="986397" y="531049"/>
            <a:ext cx="2736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to Scale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1FB072-0FE6-3F57-A69A-39A4EAF235FA}"/>
              </a:ext>
            </a:extLst>
          </p:cNvPr>
          <p:cNvSpPr txBox="1"/>
          <p:nvPr/>
        </p:nvSpPr>
        <p:spPr>
          <a:xfrm>
            <a:off x="1521913" y="1434943"/>
            <a:ext cx="988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When applying TTS, researchers typically choose a specific empirical hypothesis.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E22A7B-7165-FF53-D3CE-6D7E3BABD3A5}"/>
              </a:ext>
            </a:extLst>
          </p:cNvPr>
          <p:cNvSpPr txBox="1"/>
          <p:nvPr/>
        </p:nvSpPr>
        <p:spPr>
          <a:xfrm>
            <a:off x="2893512" y="1938728"/>
            <a:ext cx="586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e.g., longer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multiple sampling, advanced search ...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61C0F9-A2E9-F1BB-BC6E-2CFEE84542C2}"/>
              </a:ext>
            </a:extLst>
          </p:cNvPr>
          <p:cNvSpPr txBox="1"/>
          <p:nvPr/>
        </p:nvSpPr>
        <p:spPr>
          <a:xfrm>
            <a:off x="4388807" y="2607197"/>
            <a:ext cx="2400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Scaling</a:t>
            </a:r>
            <a:endParaRPr lang="zh-CN" alt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C2D126-A7D1-B588-22D8-C51262A67546}"/>
              </a:ext>
            </a:extLst>
          </p:cNvPr>
          <p:cNvSpPr txBox="1"/>
          <p:nvPr/>
        </p:nvSpPr>
        <p:spPr>
          <a:xfrm>
            <a:off x="4388807" y="3586674"/>
            <a:ext cx="2832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Scaling</a:t>
            </a:r>
            <a:endParaRPr lang="zh-CN" alt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D92CA8-6849-B09E-E8DC-34D25B3BA116}"/>
              </a:ext>
            </a:extLst>
          </p:cNvPr>
          <p:cNvSpPr txBox="1"/>
          <p:nvPr/>
        </p:nvSpPr>
        <p:spPr>
          <a:xfrm>
            <a:off x="4388807" y="4551355"/>
            <a:ext cx="253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Scaling</a:t>
            </a:r>
            <a:endParaRPr lang="zh-CN" alt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E0B1B2-AAC0-71C6-79BC-2BF5DF836518}"/>
              </a:ext>
            </a:extLst>
          </p:cNvPr>
          <p:cNvSpPr txBox="1"/>
          <p:nvPr/>
        </p:nvSpPr>
        <p:spPr>
          <a:xfrm>
            <a:off x="4388807" y="5423057"/>
            <a:ext cx="253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Scaling</a:t>
            </a:r>
            <a:endParaRPr lang="zh-CN" alt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2C783D-2A97-BF7E-C8D8-4986CE123C90}"/>
              </a:ext>
            </a:extLst>
          </p:cNvPr>
          <p:cNvSpPr txBox="1"/>
          <p:nvPr/>
        </p:nvSpPr>
        <p:spPr>
          <a:xfrm>
            <a:off x="2116898" y="406181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What to Scale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571F910A-234A-58A6-8319-B52B3E5499A5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3814799" y="2791863"/>
            <a:ext cx="574008" cy="1454613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76CFA0A6-1588-FB99-9EEB-06DCD1F9E4AD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3814799" y="3771340"/>
            <a:ext cx="574008" cy="475136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37507115-D43C-80EF-B948-2AA56D1ABE1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814799" y="4246476"/>
            <a:ext cx="574008" cy="1361247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378E932E-68E2-60DF-8699-0D070A2D738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3814799" y="4246476"/>
            <a:ext cx="574008" cy="489545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5B6F038-0954-4741-355A-7226A9781A70}"/>
              </a:ext>
            </a:extLst>
          </p:cNvPr>
          <p:cNvSpPr txBox="1"/>
          <p:nvPr/>
        </p:nvSpPr>
        <p:spPr>
          <a:xfrm>
            <a:off x="5222050" y="3102871"/>
            <a:ext cx="516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Generating multiple outputs in parallel.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CA8272-5DDC-3D9E-AA78-58AA62110965}"/>
              </a:ext>
            </a:extLst>
          </p:cNvPr>
          <p:cNvSpPr txBox="1"/>
          <p:nvPr/>
        </p:nvSpPr>
        <p:spPr>
          <a:xfrm>
            <a:off x="5222050" y="4061810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Updating intermediate states iteratively.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D7BEC44-1C10-6597-F4B9-42900DA53E0B}"/>
              </a:ext>
            </a:extLst>
          </p:cNvPr>
          <p:cNvSpPr txBox="1"/>
          <p:nvPr/>
        </p:nvSpPr>
        <p:spPr>
          <a:xfrm>
            <a:off x="5222050" y="4972303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Balancing exploration and exploitation.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24ADF2E-414A-8390-AF67-A18696F019FD}"/>
              </a:ext>
            </a:extLst>
          </p:cNvPr>
          <p:cNvSpPr txBox="1"/>
          <p:nvPr/>
        </p:nvSpPr>
        <p:spPr>
          <a:xfrm>
            <a:off x="5307987" y="5844005"/>
            <a:ext cx="5076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Determining autonomously how much computation to allocate for reasoning.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5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7186A1F-C0A2-A21F-8570-19062D7AE07F}"/>
              </a:ext>
            </a:extLst>
          </p:cNvPr>
          <p:cNvSpPr txBox="1"/>
          <p:nvPr/>
        </p:nvSpPr>
        <p:spPr>
          <a:xfrm>
            <a:off x="1011676" y="6259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Parallel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261878-764E-1DE4-8F76-62D17D259B8B}"/>
              </a:ext>
            </a:extLst>
          </p:cNvPr>
          <p:cNvSpPr txBox="1"/>
          <p:nvPr/>
        </p:nvSpPr>
        <p:spPr>
          <a:xfrm>
            <a:off x="1783403" y="1527402"/>
            <a:ext cx="7016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LLMs generate a single response per query.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AEB521-5EC2-FC12-A114-0DD04C899E73}"/>
              </a:ext>
            </a:extLst>
          </p:cNvPr>
          <p:cNvSpPr txBox="1"/>
          <p:nvPr/>
        </p:nvSpPr>
        <p:spPr>
          <a:xfrm>
            <a:off x="4701700" y="1948483"/>
            <a:ext cx="6063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Parallel scaling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generates multiple outputs in parallel and then aggregates them into a final answer.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9C491D4-DDD8-4C3F-C94C-D4DC56F16569}"/>
                  </a:ext>
                </a:extLst>
              </p:cNvPr>
              <p:cNvSpPr txBox="1"/>
              <p:nvPr/>
            </p:nvSpPr>
            <p:spPr>
              <a:xfrm>
                <a:off x="1783402" y="2766057"/>
                <a:ext cx="898187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Formally, consider a problem set </a:t>
                </a:r>
                <a:r>
                  <a:rPr lang="zh-CN" altLang="en-US" b="1" i="0" dirty="0">
                    <a:effectLst/>
                    <a:latin typeface="Source Sans Pro" panose="020B0503030403020204" pitchFamily="34" charset="0"/>
                  </a:rPr>
                  <a:t>𝒫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collection of models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∈ {1, . . . 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}.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Each model generates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candidate responses for a given problem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m:rPr>
                        <m:nor/>
                      </m:rPr>
                      <a:rPr lang="zh-CN" altLang="en-US" b="1" dirty="0">
                        <a:latin typeface="Source Sans Pro" panose="020B0503030403020204" pitchFamily="34" charset="0"/>
                      </a:rPr>
                      <m:t>𝒫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producing a set of sampled solutions </a:t>
                </a:r>
                <a:r>
                  <a:rPr lang="zh-CN" altLang="en-US" dirty="0"/>
                  <a:t>𝒮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9C491D4-DDD8-4C3F-C94C-D4DC56F16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402" y="2766057"/>
                <a:ext cx="8981873" cy="923330"/>
              </a:xfrm>
              <a:prstGeom prst="rect">
                <a:avLst/>
              </a:prstGeom>
              <a:blipFill>
                <a:blip r:embed="rId2"/>
                <a:stretch>
                  <a:fillRect l="-611" t="-5298" r="-54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形 12" descr="线箭头: 轻微曲线 纯色填充">
            <a:extLst>
              <a:ext uri="{FF2B5EF4-FFF2-40B4-BE49-F238E27FC236}">
                <a16:creationId xmlns:a16="http://schemas.microsoft.com/office/drawing/2014/main" id="{98F0D0EE-2E90-9D4B-4271-20C5656AD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9063" y="1814448"/>
            <a:ext cx="914400" cy="914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CEAE6C-4BC0-8F88-B96F-6BD3B1F74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480" y="3808300"/>
            <a:ext cx="7247716" cy="359391"/>
          </a:xfrm>
          <a:prstGeom prst="rect">
            <a:avLst/>
          </a:prstGeom>
        </p:spPr>
      </p:pic>
      <p:sp>
        <p:nvSpPr>
          <p:cNvPr id="16" name="左大括号 15">
            <a:extLst>
              <a:ext uri="{FF2B5EF4-FFF2-40B4-BE49-F238E27FC236}">
                <a16:creationId xmlns:a16="http://schemas.microsoft.com/office/drawing/2014/main" id="{06B5D80B-614A-8A65-052A-A4487BEF6D48}"/>
              </a:ext>
            </a:extLst>
          </p:cNvPr>
          <p:cNvSpPr/>
          <p:nvPr/>
        </p:nvSpPr>
        <p:spPr>
          <a:xfrm rot="16200000">
            <a:off x="3942360" y="3029557"/>
            <a:ext cx="184877" cy="25140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5B5A51B6-0BC6-8F2C-273A-272EB8EFD8B0}"/>
              </a:ext>
            </a:extLst>
          </p:cNvPr>
          <p:cNvSpPr/>
          <p:nvPr/>
        </p:nvSpPr>
        <p:spPr>
          <a:xfrm rot="16200000">
            <a:off x="7351400" y="3029557"/>
            <a:ext cx="184877" cy="25140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14D35-ABE3-9B9B-B1E8-A764B6FE9C94}"/>
              </a:ext>
            </a:extLst>
          </p:cNvPr>
          <p:cNvSpPr txBox="1"/>
          <p:nvPr/>
        </p:nvSpPr>
        <p:spPr>
          <a:xfrm>
            <a:off x="3465481" y="4122030"/>
            <a:ext cx="233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71F1505-E7D4-90EC-EBE4-B1AD6FA15592}"/>
              </a:ext>
            </a:extLst>
          </p:cNvPr>
          <p:cNvSpPr txBox="1"/>
          <p:nvPr/>
        </p:nvSpPr>
        <p:spPr>
          <a:xfrm>
            <a:off x="6752920" y="4144861"/>
            <a:ext cx="233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C2B4B5E-61B6-5C32-50D5-B7056E464F61}"/>
              </a:ext>
            </a:extLst>
          </p:cNvPr>
          <p:cNvSpPr txBox="1"/>
          <p:nvPr/>
        </p:nvSpPr>
        <p:spPr>
          <a:xfrm>
            <a:off x="3477442" y="5009905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badi" panose="020B0604020104020204" pitchFamily="34" charset="0"/>
              </a:rPr>
              <a:t>Coverage</a:t>
            </a:r>
            <a:endParaRPr lang="zh-CN" altLang="en-US" dirty="0">
              <a:latin typeface="Abadi" panose="020B0604020104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391CAD-92A2-72A6-4BCC-2A64328EE329}"/>
              </a:ext>
            </a:extLst>
          </p:cNvPr>
          <p:cNvSpPr txBox="1"/>
          <p:nvPr/>
        </p:nvSpPr>
        <p:spPr>
          <a:xfrm>
            <a:off x="7006056" y="502555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badi" panose="020B0604020104020204" pitchFamily="34" charset="0"/>
              </a:rPr>
              <a:t>Quality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C56F659-64C0-07F0-CCE4-624882397EB7}"/>
              </a:ext>
            </a:extLst>
          </p:cNvPr>
          <p:cNvCxnSpPr>
            <a:endCxn id="21" idx="0"/>
          </p:cNvCxnSpPr>
          <p:nvPr/>
        </p:nvCxnSpPr>
        <p:spPr>
          <a:xfrm>
            <a:off x="4043462" y="4779790"/>
            <a:ext cx="1" cy="230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5C8E2F6-7F3B-D93C-B8A9-FE1CBCED4638}"/>
              </a:ext>
            </a:extLst>
          </p:cNvPr>
          <p:cNvCxnSpPr/>
          <p:nvPr/>
        </p:nvCxnSpPr>
        <p:spPr>
          <a:xfrm>
            <a:off x="7443837" y="4795444"/>
            <a:ext cx="1" cy="230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517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C2D096-5E44-32AE-EE9B-95CC05BEAE02}"/>
              </a:ext>
            </a:extLst>
          </p:cNvPr>
          <p:cNvSpPr txBox="1"/>
          <p:nvPr/>
        </p:nvSpPr>
        <p:spPr>
          <a:xfrm>
            <a:off x="923767" y="574890"/>
            <a:ext cx="3579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Sequential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A3A816-42FF-B18C-041B-4D2F5096D0D4}"/>
              </a:ext>
            </a:extLst>
          </p:cNvPr>
          <p:cNvSpPr txBox="1"/>
          <p:nvPr/>
        </p:nvSpPr>
        <p:spPr>
          <a:xfrm>
            <a:off x="3868052" y="1933652"/>
            <a:ext cx="69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scaling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involves explicitly directing later computations based on intermediate steps.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08A111-7FFB-F653-9224-F7D3697E87DF}"/>
              </a:ext>
            </a:extLst>
          </p:cNvPr>
          <p:cNvSpPr txBox="1"/>
          <p:nvPr/>
        </p:nvSpPr>
        <p:spPr>
          <a:xfrm>
            <a:off x="1672843" y="1429010"/>
            <a:ext cx="616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Parallel scaling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samples multiple times independently.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形 5" descr="线箭头: 轻微曲线 纯色填充">
            <a:extLst>
              <a:ext uri="{FF2B5EF4-FFF2-40B4-BE49-F238E27FC236}">
                <a16:creationId xmlns:a16="http://schemas.microsoft.com/office/drawing/2014/main" id="{6E18899D-998B-7A8D-7058-A5A2C6F94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3680" y="179961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F31602-9C3E-F01D-B3F1-3C893535DF3D}"/>
                  </a:ext>
                </a:extLst>
              </p:cNvPr>
              <p:cNvSpPr txBox="1"/>
              <p:nvPr/>
            </p:nvSpPr>
            <p:spPr>
              <a:xfrm>
                <a:off x="1672843" y="2714017"/>
                <a:ext cx="948154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   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 denote the partial solution states (subproblem results, or initial drafts)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 each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incorporating both the previous state and the problem context.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F31602-9C3E-F01D-B3F1-3C893535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843" y="2714017"/>
                <a:ext cx="9481540" cy="923330"/>
              </a:xfrm>
              <a:prstGeom prst="rect">
                <a:avLst/>
              </a:prstGeom>
              <a:blipFill>
                <a:blip r:embed="rId4"/>
                <a:stretch>
                  <a:fillRect l="-514" t="-3947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65A64E5-51EF-F799-60AF-974DF7129093}"/>
                  </a:ext>
                </a:extLst>
              </p:cNvPr>
              <p:cNvSpPr txBox="1"/>
              <p:nvPr/>
            </p:nvSpPr>
            <p:spPr>
              <a:xfrm>
                <a:off x="928114" y="4911111"/>
                <a:ext cx="14267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kumimoji="0" lang="en-U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65A64E5-51EF-F799-60AF-974DF7129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14" y="4911111"/>
                <a:ext cx="142672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59DAAC0F-5615-6A21-1A73-0C1E4553F1D0}"/>
              </a:ext>
            </a:extLst>
          </p:cNvPr>
          <p:cNvSpPr/>
          <p:nvPr/>
        </p:nvSpPr>
        <p:spPr>
          <a:xfrm>
            <a:off x="2099012" y="4219331"/>
            <a:ext cx="255825" cy="191422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E04144-205D-52C0-B676-FDC63D163A61}"/>
                  </a:ext>
                </a:extLst>
              </p:cNvPr>
              <p:cNvSpPr txBox="1"/>
              <p:nvPr/>
            </p:nvSpPr>
            <p:spPr>
              <a:xfrm>
                <a:off x="2413227" y="4219332"/>
                <a:ext cx="1738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𝐴𝑝𝑝𝑒𝑛𝑑𝑆𝑡𝑒𝑝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E04144-205D-52C0-B676-FDC63D163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227" y="4219332"/>
                <a:ext cx="17380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19CE0F3C-8C0B-B64C-7D62-D1581870728E}"/>
              </a:ext>
            </a:extLst>
          </p:cNvPr>
          <p:cNvSpPr txBox="1"/>
          <p:nvPr/>
        </p:nvSpPr>
        <p:spPr>
          <a:xfrm>
            <a:off x="4303948" y="4219332"/>
            <a:ext cx="350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solve the problem step-by-step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1FB71F2-408C-914D-BF5D-FBC28A91FFF7}"/>
                  </a:ext>
                </a:extLst>
              </p:cNvPr>
              <p:cNvSpPr txBox="1"/>
              <p:nvPr/>
            </p:nvSpPr>
            <p:spPr>
              <a:xfrm>
                <a:off x="2413227" y="4883418"/>
                <a:ext cx="1738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𝑅𝑒𝑓𝑖𝑛𝑒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1FB71F2-408C-914D-BF5D-FBC28A91F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227" y="4883418"/>
                <a:ext cx="173800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E0342349-5E89-50A1-CB69-E26F628E8294}"/>
              </a:ext>
            </a:extLst>
          </p:cNvPr>
          <p:cNvSpPr txBox="1"/>
          <p:nvPr/>
        </p:nvSpPr>
        <p:spPr>
          <a:xfrm>
            <a:off x="4303948" y="4883418"/>
            <a:ext cx="1893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refine responses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8B87D6-80AB-3999-871E-4F3F92DF589D}"/>
              </a:ext>
            </a:extLst>
          </p:cNvPr>
          <p:cNvSpPr txBox="1"/>
          <p:nvPr/>
        </p:nvSpPr>
        <p:spPr>
          <a:xfrm>
            <a:off x="4303948" y="5500619"/>
            <a:ext cx="4020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break down problems systematically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B724E04-35DE-FA0A-3DBE-EF49E817D8C2}"/>
                  </a:ext>
                </a:extLst>
              </p:cNvPr>
              <p:cNvSpPr txBox="1"/>
              <p:nvPr/>
            </p:nvSpPr>
            <p:spPr>
              <a:xfrm>
                <a:off x="2413227" y="5500619"/>
                <a:ext cx="1738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𝐼𝑛𝑡𝑒𝑟𝑔𝑟𝑎𝑡𝑒𝑆𝑢𝑏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B724E04-35DE-FA0A-3DBE-EF49E817D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227" y="5500619"/>
                <a:ext cx="1738008" cy="369332"/>
              </a:xfrm>
              <a:prstGeom prst="rect">
                <a:avLst/>
              </a:prstGeom>
              <a:blipFill>
                <a:blip r:embed="rId8"/>
                <a:stretch>
                  <a:fillRect l="-1053" r="-842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F173B8AF-4D8A-E919-7B33-ACCC67875A36}"/>
              </a:ext>
            </a:extLst>
          </p:cNvPr>
          <p:cNvSpPr txBox="1"/>
          <p:nvPr/>
        </p:nvSpPr>
        <p:spPr>
          <a:xfrm>
            <a:off x="2963131" y="58699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38AD42-BA87-F730-9B8F-9FD09EB885DE}"/>
              </a:ext>
            </a:extLst>
          </p:cNvPr>
          <p:cNvSpPr txBox="1"/>
          <p:nvPr/>
        </p:nvSpPr>
        <p:spPr>
          <a:xfrm>
            <a:off x="9008580" y="4217734"/>
            <a:ext cx="2051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Prompt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9A3468E-1645-C334-E0C3-790F3E88A8D2}"/>
              </a:ext>
            </a:extLst>
          </p:cNvPr>
          <p:cNvSpPr txBox="1"/>
          <p:nvPr/>
        </p:nvSpPr>
        <p:spPr>
          <a:xfrm>
            <a:off x="5052820" y="376213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D835F74-4804-7487-7468-5156C508F387}"/>
              </a:ext>
            </a:extLst>
          </p:cNvPr>
          <p:cNvSpPr txBox="1"/>
          <p:nvPr/>
        </p:nvSpPr>
        <p:spPr>
          <a:xfrm>
            <a:off x="2763499" y="377138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346399F-7C20-B382-1B75-3D5352A7A754}"/>
              </a:ext>
            </a:extLst>
          </p:cNvPr>
          <p:cNvSpPr txBox="1"/>
          <p:nvPr/>
        </p:nvSpPr>
        <p:spPr>
          <a:xfrm>
            <a:off x="8584218" y="3761333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Representative Work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629D59C-7022-022F-D4F3-CB8E0A019C1A}"/>
              </a:ext>
            </a:extLst>
          </p:cNvPr>
          <p:cNvSpPr txBox="1"/>
          <p:nvPr/>
        </p:nvSpPr>
        <p:spPr>
          <a:xfrm>
            <a:off x="9066425" y="4911111"/>
            <a:ext cx="2051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Self-Refine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9AEAE67-7D8F-C671-1A2E-703CB381E524}"/>
              </a:ext>
            </a:extLst>
          </p:cNvPr>
          <p:cNvSpPr txBox="1"/>
          <p:nvPr/>
        </p:nvSpPr>
        <p:spPr>
          <a:xfrm>
            <a:off x="8477428" y="5500619"/>
            <a:ext cx="2836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Least-to-most prompting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FBCD1F4-88EE-EBC1-6F2E-E072DEA201A1}"/>
              </a:ext>
            </a:extLst>
          </p:cNvPr>
          <p:cNvSpPr txBox="1"/>
          <p:nvPr/>
        </p:nvSpPr>
        <p:spPr>
          <a:xfrm>
            <a:off x="5477911" y="58699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7C2EA38-D8F6-C27B-4028-300BB6FBA97C}"/>
              </a:ext>
            </a:extLst>
          </p:cNvPr>
          <p:cNvSpPr txBox="1"/>
          <p:nvPr/>
        </p:nvSpPr>
        <p:spPr>
          <a:xfrm>
            <a:off x="9687847" y="58699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59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41C3340-A694-7B3E-026C-182E815F3329}"/>
              </a:ext>
            </a:extLst>
          </p:cNvPr>
          <p:cNvSpPr txBox="1"/>
          <p:nvPr/>
        </p:nvSpPr>
        <p:spPr>
          <a:xfrm>
            <a:off x="923767" y="574890"/>
            <a:ext cx="2828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Hybrid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A72B68-8212-6439-2B71-8777064E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099" y="3830903"/>
            <a:ext cx="2141077" cy="5406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244CD4-CA6D-25B7-EA51-3329F5C89A52}"/>
              </a:ext>
            </a:extLst>
          </p:cNvPr>
          <p:cNvSpPr txBox="1"/>
          <p:nvPr/>
        </p:nvSpPr>
        <p:spPr>
          <a:xfrm>
            <a:off x="1381613" y="1273965"/>
            <a:ext cx="991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Parallel scaling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represents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divergent thinking</a:t>
            </a:r>
          </a:p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scaling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represents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convergent thinking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形 8" descr="线箭头: 轻微曲线 纯色填充">
            <a:extLst>
              <a:ext uri="{FF2B5EF4-FFF2-40B4-BE49-F238E27FC236}">
                <a16:creationId xmlns:a16="http://schemas.microsoft.com/office/drawing/2014/main" id="{3876301F-4480-663E-3214-DCC48C9B5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0576" y="1795152"/>
            <a:ext cx="914400" cy="914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0F5DB6-E5E0-CC2F-67EA-C1C0A3861DD2}"/>
              </a:ext>
            </a:extLst>
          </p:cNvPr>
          <p:cNvSpPr txBox="1"/>
          <p:nvPr/>
        </p:nvSpPr>
        <p:spPr>
          <a:xfrm>
            <a:off x="2926284" y="2067686"/>
            <a:ext cx="8846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Hybrid scaling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exploits the complementary benefits of parallel and sequential scaling.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33965-2F12-BB67-9F99-297724501621}"/>
                  </a:ext>
                </a:extLst>
              </p:cNvPr>
              <p:cNvSpPr txBox="1"/>
              <p:nvPr/>
            </p:nvSpPr>
            <p:spPr>
              <a:xfrm>
                <a:off x="1436931" y="2907573"/>
                <a:ext cx="991137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Formally,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be the set of candidate solutions at iteration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Each iteration expands these candidates in parallel with an expansion function </a:t>
                </a:r>
                <a:r>
                  <a:rPr lang="zh-CN" altLang="en-US" dirty="0"/>
                  <a:t>𝓔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sequentially filters them with a selection function </a:t>
                </a:r>
                <a:r>
                  <a:rPr lang="zh-CN" altLang="en-US" dirty="0"/>
                  <a:t>𝒮</a:t>
                </a:r>
                <a:r>
                  <a:rPr lang="en-US" altLang="zh-CN" dirty="0"/>
                  <a:t>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33965-2F12-BB67-9F99-297724501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31" y="2907573"/>
                <a:ext cx="9911374" cy="923330"/>
              </a:xfrm>
              <a:prstGeom prst="rect">
                <a:avLst/>
              </a:prstGeom>
              <a:blipFill>
                <a:blip r:embed="rId5"/>
                <a:stretch>
                  <a:fillRect l="-554" t="-3974" r="-62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58E8304-1690-3C1F-F220-0826CFD50640}"/>
                  </a:ext>
                </a:extLst>
              </p:cNvPr>
              <p:cNvSpPr txBox="1"/>
              <p:nvPr/>
            </p:nvSpPr>
            <p:spPr>
              <a:xfrm>
                <a:off x="1778976" y="4448848"/>
                <a:ext cx="72316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After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iterations, an aggregator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selects the final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∈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/>
                          <m:t>𝓕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58E8304-1690-3C1F-F220-0826CFD50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976" y="4448848"/>
                <a:ext cx="7231674" cy="369332"/>
              </a:xfrm>
              <a:prstGeom prst="rect">
                <a:avLst/>
              </a:prstGeom>
              <a:blipFill>
                <a:blip r:embed="rId6"/>
                <a:stretch>
                  <a:fillRect l="-75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957F510-67B9-0166-F49F-6289F9D31779}"/>
              </a:ext>
            </a:extLst>
          </p:cNvPr>
          <p:cNvSpPr txBox="1"/>
          <p:nvPr/>
        </p:nvSpPr>
        <p:spPr>
          <a:xfrm>
            <a:off x="1778976" y="5310733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Representative Work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7AF782-6A69-C8CD-4D2B-D9AF16066AD2}"/>
              </a:ext>
            </a:extLst>
          </p:cNvPr>
          <p:cNvSpPr txBox="1"/>
          <p:nvPr/>
        </p:nvSpPr>
        <p:spPr>
          <a:xfrm>
            <a:off x="2794976" y="5803286"/>
            <a:ext cx="705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AoT, MCTS, Journey Learning, Multi-agent Reasoning …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76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588D3E-8918-89B7-4BA0-9C78F32F2B8D}"/>
              </a:ext>
            </a:extLst>
          </p:cNvPr>
          <p:cNvSpPr txBox="1"/>
          <p:nvPr/>
        </p:nvSpPr>
        <p:spPr>
          <a:xfrm>
            <a:off x="923767" y="574890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Internal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38C230-0D4E-66C7-3E51-2647AB340EC4}"/>
              </a:ext>
            </a:extLst>
          </p:cNvPr>
          <p:cNvSpPr txBox="1"/>
          <p:nvPr/>
        </p:nvSpPr>
        <p:spPr>
          <a:xfrm>
            <a:off x="1441450" y="1282184"/>
            <a:ext cx="8115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Previous scaling strategies depend on external human-guided strategies.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2E5383-4839-A088-A950-54751BEB431F}"/>
              </a:ext>
            </a:extLst>
          </p:cNvPr>
          <p:cNvSpPr txBox="1"/>
          <p:nvPr/>
        </p:nvSpPr>
        <p:spPr>
          <a:xfrm>
            <a:off x="2673350" y="1774035"/>
            <a:ext cx="869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Internal scaling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elicits a model to autonomously determine how much computation to allocate for reasoning during testing within the model’s internal parameters.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形 8" descr="线箭头: 轻微曲线 纯色填充">
            <a:extLst>
              <a:ext uri="{FF2B5EF4-FFF2-40B4-BE49-F238E27FC236}">
                <a16:creationId xmlns:a16="http://schemas.microsoft.com/office/drawing/2014/main" id="{66603868-1225-7B2D-9083-99FFF37B1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950" y="1640000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6832DA-3C2D-C23F-D774-F6218A277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2789543"/>
            <a:ext cx="2216150" cy="29179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50D732F-FB38-D691-FDE1-C91A38DFCC69}"/>
              </a:ext>
            </a:extLst>
          </p:cNvPr>
          <p:cNvSpPr txBox="1"/>
          <p:nvPr/>
        </p:nvSpPr>
        <p:spPr>
          <a:xfrm>
            <a:off x="2832100" y="2750774"/>
            <a:ext cx="211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 procedure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A5970D6-5684-3BCC-7B8B-8E1836AEF4EA}"/>
                  </a:ext>
                </a:extLst>
              </p:cNvPr>
              <p:cNvSpPr txBox="1"/>
              <p:nvPr/>
            </p:nvSpPr>
            <p:spPr>
              <a:xfrm>
                <a:off x="2832100" y="3304617"/>
                <a:ext cx="8252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 test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generates a sequence of internal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. . .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via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A5970D6-5684-3BCC-7B8B-8E1836AEF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00" y="3304617"/>
                <a:ext cx="8252850" cy="369332"/>
              </a:xfrm>
              <a:prstGeom prst="rect">
                <a:avLst/>
              </a:prstGeom>
              <a:blipFill>
                <a:blip r:embed="rId5"/>
                <a:stretch>
                  <a:fillRect l="-66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77C9284C-6E08-08CF-9ACD-45B322D51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649" y="3759943"/>
            <a:ext cx="3228975" cy="274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670711-7338-37DB-C54D-E87908955EE9}"/>
                  </a:ext>
                </a:extLst>
              </p:cNvPr>
              <p:cNvSpPr txBox="1"/>
              <p:nvPr/>
            </p:nvSpPr>
            <p:spPr>
              <a:xfrm>
                <a:off x="2832100" y="412051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model’s learned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controls when to halt.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670711-7338-37DB-C54D-E87908955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00" y="4120510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l="-900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60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A1B7B2-6A50-2407-84F1-35B1C8F0B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11341"/>
            <a:ext cx="10905066" cy="28353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37BB3B-CB49-93CA-C5D5-A313B2F534B4}"/>
              </a:ext>
            </a:extLst>
          </p:cNvPr>
          <p:cNvSpPr txBox="1"/>
          <p:nvPr/>
        </p:nvSpPr>
        <p:spPr>
          <a:xfrm>
            <a:off x="986397" y="531049"/>
            <a:ext cx="4960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to Scale - Taxonomy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1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CF5A83-573C-6169-09C2-C5E1055A728E}"/>
              </a:ext>
            </a:extLst>
          </p:cNvPr>
          <p:cNvSpPr txBox="1"/>
          <p:nvPr/>
        </p:nvSpPr>
        <p:spPr>
          <a:xfrm>
            <a:off x="923767" y="574890"/>
            <a:ext cx="260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to Scale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147657-BE79-81D8-72C2-BA1B3E5FA065}"/>
              </a:ext>
            </a:extLst>
          </p:cNvPr>
          <p:cNvSpPr txBox="1"/>
          <p:nvPr/>
        </p:nvSpPr>
        <p:spPr>
          <a:xfrm>
            <a:off x="3557407" y="2061097"/>
            <a:ext cx="2462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Inference Strategies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F23A4C-4552-1494-3AF4-1B11D786D888}"/>
              </a:ext>
            </a:extLst>
          </p:cNvPr>
          <p:cNvSpPr txBox="1"/>
          <p:nvPr/>
        </p:nvSpPr>
        <p:spPr>
          <a:xfrm>
            <a:off x="3557408" y="4141634"/>
            <a:ext cx="2462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Tuning Strategies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3AA039-E9F9-1621-D539-2D1BBC2BF820}"/>
              </a:ext>
            </a:extLst>
          </p:cNvPr>
          <p:cNvSpPr txBox="1"/>
          <p:nvPr/>
        </p:nvSpPr>
        <p:spPr>
          <a:xfrm>
            <a:off x="1481898" y="322996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How to Scale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6027A866-028C-4E56-6B6E-52726C95A993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3102855" y="2245763"/>
            <a:ext cx="454552" cy="1168863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07DE5B5D-3FD3-AB59-5961-BCBD52CA783B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102855" y="3414626"/>
            <a:ext cx="454553" cy="911674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98469CE-827A-ACFC-4F3A-1CA43F902437}"/>
              </a:ext>
            </a:extLst>
          </p:cNvPr>
          <p:cNvSpPr txBox="1"/>
          <p:nvPr/>
        </p:nvSpPr>
        <p:spPr>
          <a:xfrm>
            <a:off x="6457950" y="3750526"/>
            <a:ext cx="292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Supervised Finetuning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FDFE0F-41C2-47D0-DF90-DB8AFD92A34A}"/>
              </a:ext>
            </a:extLst>
          </p:cNvPr>
          <p:cNvSpPr txBox="1"/>
          <p:nvPr/>
        </p:nvSpPr>
        <p:spPr>
          <a:xfrm>
            <a:off x="6457950" y="4587546"/>
            <a:ext cx="330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Reinforcement Learning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B56CD01-FC3E-475A-A986-53203D54B1A2}"/>
              </a:ext>
            </a:extLst>
          </p:cNvPr>
          <p:cNvSpPr txBox="1"/>
          <p:nvPr/>
        </p:nvSpPr>
        <p:spPr>
          <a:xfrm>
            <a:off x="6457950" y="1347341"/>
            <a:ext cx="232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Stimulation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022142-5C11-27CB-161B-47139F5B485D}"/>
              </a:ext>
            </a:extLst>
          </p:cNvPr>
          <p:cNvSpPr txBox="1"/>
          <p:nvPr/>
        </p:nvSpPr>
        <p:spPr>
          <a:xfrm>
            <a:off x="6457950" y="1774140"/>
            <a:ext cx="2203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Verification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F19C09-CEAE-7DB2-F4E2-8C6085E19570}"/>
              </a:ext>
            </a:extLst>
          </p:cNvPr>
          <p:cNvSpPr txBox="1"/>
          <p:nvPr/>
        </p:nvSpPr>
        <p:spPr>
          <a:xfrm>
            <a:off x="6457950" y="2303230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Search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451D85-986F-4DD4-2FE6-372146982103}"/>
              </a:ext>
            </a:extLst>
          </p:cNvPr>
          <p:cNvSpPr txBox="1"/>
          <p:nvPr/>
        </p:nvSpPr>
        <p:spPr>
          <a:xfrm>
            <a:off x="6457950" y="2795826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Aggregation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39036F94-0762-5464-D313-2081C39E7C27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 flipV="1">
            <a:off x="6019801" y="1532007"/>
            <a:ext cx="438149" cy="713756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67A7958D-88C3-1543-769D-6890F3B47357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6019801" y="1958806"/>
            <a:ext cx="438149" cy="286957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FBFFC4EA-8DE9-D604-BC99-55C1211D98D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>
            <a:off x="6019801" y="2245763"/>
            <a:ext cx="438149" cy="242133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8B038E32-AA13-C45A-2AA7-F4C48A85B34B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>
            <a:off x="6019801" y="2245763"/>
            <a:ext cx="438149" cy="734729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56FF69A2-151B-1914-AE73-1756E5041768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6019801" y="4326300"/>
            <a:ext cx="438149" cy="445912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EEC2D6A6-E071-CA29-1CE3-CDBC1996029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 flipV="1">
            <a:off x="6019801" y="3935192"/>
            <a:ext cx="438149" cy="391108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9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A8F9C3-98B9-A5BB-35FC-DF0727A7CF4A}"/>
              </a:ext>
            </a:extLst>
          </p:cNvPr>
          <p:cNvSpPr txBox="1"/>
          <p:nvPr/>
        </p:nvSpPr>
        <p:spPr>
          <a:xfrm>
            <a:off x="923767" y="574890"/>
            <a:ext cx="5421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Inference-based Approaches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1F5D40-1CCA-0908-686A-3BB9E9467886}"/>
              </a:ext>
            </a:extLst>
          </p:cNvPr>
          <p:cNvSpPr txBox="1"/>
          <p:nvPr/>
        </p:nvSpPr>
        <p:spPr>
          <a:xfrm>
            <a:off x="1708150" y="1332984"/>
            <a:ext cx="877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Inference-based approaches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dynamically adjust computation during deployment.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A5C751-8A88-AE3A-9E31-C394AC06B92D}"/>
              </a:ext>
            </a:extLst>
          </p:cNvPr>
          <p:cNvSpPr txBox="1"/>
          <p:nvPr/>
        </p:nvSpPr>
        <p:spPr>
          <a:xfrm>
            <a:off x="2286000" y="2024787"/>
            <a:ext cx="7340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paradigm includes 4 essential components: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400050">
              <a:buAutoNum type="romanLcParenBoth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encourages the model to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generate longer or multiple candidate outputs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857250" lvl="1" indent="-400050">
              <a:buAutoNum type="romanLcParenBoth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filters or scores outputs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 on correctness or other criteria; </a:t>
            </a:r>
          </a:p>
          <a:p>
            <a:pPr marL="857250" lvl="1" indent="-400050">
              <a:buAutoNum type="romanLcParenBoth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systematically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explores the sample space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857250" lvl="1" indent="-400050">
              <a:buAutoNum type="romanLcParenBoth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consolidates multiple outputs into the final output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802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EDA361E-4534-4F90-E01A-77A0A039B015}"/>
              </a:ext>
            </a:extLst>
          </p:cNvPr>
          <p:cNvSpPr txBox="1"/>
          <p:nvPr/>
        </p:nvSpPr>
        <p:spPr>
          <a:xfrm>
            <a:off x="1079500" y="71703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Inference-based Approaches: Stimulation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12798F-9CB7-82E9-6401-34944BEB1042}"/>
              </a:ext>
            </a:extLst>
          </p:cNvPr>
          <p:cNvSpPr txBox="1"/>
          <p:nvPr/>
        </p:nvSpPr>
        <p:spPr>
          <a:xfrm>
            <a:off x="1531289" y="1341730"/>
            <a:ext cx="871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encourages the model to allocate more computation to thinking.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CB7B8A-B6BE-053B-1A48-108F8836E62A}"/>
              </a:ext>
            </a:extLst>
          </p:cNvPr>
          <p:cNvSpPr txBox="1"/>
          <p:nvPr/>
        </p:nvSpPr>
        <p:spPr>
          <a:xfrm>
            <a:off x="1905000" y="1887777"/>
            <a:ext cx="214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Prompt Strategy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5BA36A-565C-B4C5-4FEA-D715BE8F0C9D}"/>
              </a:ext>
            </a:extLst>
          </p:cNvPr>
          <p:cNvSpPr txBox="1"/>
          <p:nvPr/>
        </p:nvSpPr>
        <p:spPr>
          <a:xfrm>
            <a:off x="1905000" y="2842714"/>
            <a:ext cx="214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Decode Strategy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C96A7F-883F-C10A-0F0C-CB8E2490B499}"/>
              </a:ext>
            </a:extLst>
          </p:cNvPr>
          <p:cNvSpPr txBox="1"/>
          <p:nvPr/>
        </p:nvSpPr>
        <p:spPr>
          <a:xfrm>
            <a:off x="1905000" y="4031734"/>
            <a:ext cx="316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Latent Strategy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A5946C-E008-8812-4917-801E51194162}"/>
              </a:ext>
            </a:extLst>
          </p:cNvPr>
          <p:cNvSpPr txBox="1"/>
          <p:nvPr/>
        </p:nvSpPr>
        <p:spPr>
          <a:xfrm>
            <a:off x="1905000" y="5117584"/>
            <a:ext cx="316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Self-Repetition Strategy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87FAAF-43EC-A1A0-137F-D283D0F2729A}"/>
              </a:ext>
            </a:extLst>
          </p:cNvPr>
          <p:cNvSpPr txBox="1"/>
          <p:nvPr/>
        </p:nvSpPr>
        <p:spPr>
          <a:xfrm>
            <a:off x="2622550" y="2275753"/>
            <a:ext cx="7816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behavior requires the backbone LLM’s ability to follow instructions.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259D7B-EB7E-44CB-A834-C81991839F06}"/>
              </a:ext>
            </a:extLst>
          </p:cNvPr>
          <p:cNvSpPr txBox="1"/>
          <p:nvPr/>
        </p:nvSpPr>
        <p:spPr>
          <a:xfrm>
            <a:off x="2622550" y="3224065"/>
            <a:ext cx="847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approach modifies the decoding process to encourage LLM to generate longer, more detailed samples adaptively.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35DE6D-6A25-E5AB-C675-C62A8DAF6D84}"/>
              </a:ext>
            </a:extLst>
          </p:cNvPr>
          <p:cNvSpPr txBox="1"/>
          <p:nvPr/>
        </p:nvSpPr>
        <p:spPr>
          <a:xfrm>
            <a:off x="2622550" y="4401066"/>
            <a:ext cx="896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encourages deeper or recurrent thinking within the hidden representations themselves through continuous internal states.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E72112-634D-B561-FC36-4C61D23CD46D}"/>
              </a:ext>
            </a:extLst>
          </p:cNvPr>
          <p:cNvSpPr txBox="1"/>
          <p:nvPr/>
        </p:nvSpPr>
        <p:spPr>
          <a:xfrm>
            <a:off x="2622550" y="55054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generates multiple samples instead of individual ones.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349FF60-1EE7-CF6F-326A-76C8A2053A7E}"/>
              </a:ext>
            </a:extLst>
          </p:cNvPr>
          <p:cNvSpPr txBox="1"/>
          <p:nvPr/>
        </p:nvSpPr>
        <p:spPr>
          <a:xfrm>
            <a:off x="1905000" y="60187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Mixture-of-Model Strategy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62DD90-038E-D1F1-3E44-9A2895C3E5B1}"/>
              </a:ext>
            </a:extLst>
          </p:cNvPr>
          <p:cNvSpPr txBox="1"/>
          <p:nvPr/>
        </p:nvSpPr>
        <p:spPr>
          <a:xfrm>
            <a:off x="2622550" y="63865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requires gathering the “wisdom of the crowd”.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94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8E2BAC8A-50E7-5EF4-8D1D-4E5F228C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05" y="1928964"/>
            <a:ext cx="10905066" cy="33260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834036-E3B0-7698-619D-96E4A79D7B99}"/>
              </a:ext>
            </a:extLst>
          </p:cNvPr>
          <p:cNvSpPr txBox="1"/>
          <p:nvPr/>
        </p:nvSpPr>
        <p:spPr>
          <a:xfrm>
            <a:off x="826718" y="651353"/>
            <a:ext cx="6604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Age of Pretraining (2020-2024)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3DD04-F01F-4981-B5CB-21AFFB203183}"/>
              </a:ext>
            </a:extLst>
          </p:cNvPr>
          <p:cNvSpPr txBox="1"/>
          <p:nvPr/>
        </p:nvSpPr>
        <p:spPr>
          <a:xfrm>
            <a:off x="0" y="6406965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Scaling Laws for Neural Language Models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1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147F15-C30C-1ACD-7ED4-359685D1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565493"/>
            <a:ext cx="8648700" cy="43558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189764-B7B9-CE23-30BC-7292809C6333}"/>
              </a:ext>
            </a:extLst>
          </p:cNvPr>
          <p:cNvSpPr txBox="1"/>
          <p:nvPr/>
        </p:nvSpPr>
        <p:spPr>
          <a:xfrm>
            <a:off x="1079500" y="71703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Summary of Certain Stimulation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512695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7AE656-4B32-344F-8B62-115B49A7AEC5}"/>
              </a:ext>
            </a:extLst>
          </p:cNvPr>
          <p:cNvSpPr txBox="1"/>
          <p:nvPr/>
        </p:nvSpPr>
        <p:spPr>
          <a:xfrm>
            <a:off x="1079500" y="71703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Inference-based Approaches: Verification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6E32CB-3E09-C436-DD08-806039B871C1}"/>
              </a:ext>
            </a:extLst>
          </p:cNvPr>
          <p:cNvSpPr txBox="1"/>
          <p:nvPr/>
        </p:nvSpPr>
        <p:spPr>
          <a:xfrm>
            <a:off x="1816100" y="1384985"/>
            <a:ext cx="939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process plays an important role in the test-time scaling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9568F7-1EBA-6FBF-4536-B741521502A7}"/>
              </a:ext>
            </a:extLst>
          </p:cNvPr>
          <p:cNvSpPr txBox="1"/>
          <p:nvPr/>
        </p:nvSpPr>
        <p:spPr>
          <a:xfrm>
            <a:off x="2152650" y="1912888"/>
            <a:ext cx="9740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• directly selects the output sample among various ones (Parallel Scaling);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• guides the stimulation process and determines when to stop (Sequential Scaling);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• serves as the criteria in the search process (Hybrid Scaling);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• determines what sample to aggregate and how to aggregate them,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weights.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F3A165-3628-BAA6-BEC8-2B0059FDB111}"/>
              </a:ext>
            </a:extLst>
          </p:cNvPr>
          <p:cNvSpPr txBox="1"/>
          <p:nvPr/>
        </p:nvSpPr>
        <p:spPr>
          <a:xfrm>
            <a:off x="1816100" y="32717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Outcome Verification.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BC8F75-63AC-46DB-8EA8-84CCF634F9AD}"/>
              </a:ext>
            </a:extLst>
          </p:cNvPr>
          <p:cNvSpPr txBox="1"/>
          <p:nvPr/>
        </p:nvSpPr>
        <p:spPr>
          <a:xfrm>
            <a:off x="1816100" y="43859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Process Verification.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884C49-76D2-76E1-045C-836B7309C959}"/>
              </a:ext>
            </a:extLst>
          </p:cNvPr>
          <p:cNvSpPr txBox="1"/>
          <p:nvPr/>
        </p:nvSpPr>
        <p:spPr>
          <a:xfrm>
            <a:off x="2286000" y="3657263"/>
            <a:ext cx="892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plays a crucial role in ensuring the correctness and consistency of generated outputs.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3F29F4-5688-B254-02BA-00B6D77F9805}"/>
              </a:ext>
            </a:extLst>
          </p:cNvPr>
          <p:cNvSpPr txBox="1"/>
          <p:nvPr/>
        </p:nvSpPr>
        <p:spPr>
          <a:xfrm>
            <a:off x="2206625" y="4789259"/>
            <a:ext cx="908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verifies the sample outcomes and the process of obtaining such an outcome.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187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A46C0C8C-EC8E-2C42-0C6C-DC6AED67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96" y="1625600"/>
            <a:ext cx="8991408" cy="40011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398115-B361-9477-6079-AB6A4F1CD020}"/>
              </a:ext>
            </a:extLst>
          </p:cNvPr>
          <p:cNvSpPr txBox="1"/>
          <p:nvPr/>
        </p:nvSpPr>
        <p:spPr>
          <a:xfrm>
            <a:off x="1079500" y="71703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Summary of Certain Verification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81857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32FC157-16C4-E1FE-9541-2044A424EE4F}"/>
              </a:ext>
            </a:extLst>
          </p:cNvPr>
          <p:cNvSpPr txBox="1"/>
          <p:nvPr/>
        </p:nvSpPr>
        <p:spPr>
          <a:xfrm>
            <a:off x="806450" y="27253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Inference-based Approaches: Search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345482-9BF9-96D9-B737-02C37246A00C}"/>
              </a:ext>
            </a:extLst>
          </p:cNvPr>
          <p:cNvSpPr txBox="1"/>
          <p:nvPr/>
        </p:nvSpPr>
        <p:spPr>
          <a:xfrm>
            <a:off x="1695450" y="15971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Beam Search and Variants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91EFC9-8D7B-B22C-5400-37435B53F29F}"/>
              </a:ext>
            </a:extLst>
          </p:cNvPr>
          <p:cNvSpPr txBox="1"/>
          <p:nvPr/>
        </p:nvSpPr>
        <p:spPr>
          <a:xfrm>
            <a:off x="1447800" y="916285"/>
            <a:ext cx="9239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Employing search algorithms during inference provides a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way to explore the solution space, significantly enhancing performance in complex tasks.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CD9096-DDC0-A116-4EB6-524C09E7910F}"/>
              </a:ext>
            </a:extLst>
          </p:cNvPr>
          <p:cNvSpPr txBox="1"/>
          <p:nvPr/>
        </p:nvSpPr>
        <p:spPr>
          <a:xfrm>
            <a:off x="2146300" y="1993720"/>
            <a:ext cx="8274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 search-based methods enhance traditional beam search by incorporating additional dimensions such as stochasticity, self-evaluation, and diversity.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FF5424-14E5-AA28-E952-B4289D2CD3B0}"/>
              </a:ext>
            </a:extLst>
          </p:cNvPr>
          <p:cNvSpPr txBox="1"/>
          <p:nvPr/>
        </p:nvSpPr>
        <p:spPr>
          <a:xfrm>
            <a:off x="1695450" y="2818704"/>
            <a:ext cx="333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Graph-Structured Search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2DC94F-A137-DE97-348D-56A9AF2803A6}"/>
              </a:ext>
            </a:extLst>
          </p:cNvPr>
          <p:cNvSpPr txBox="1"/>
          <p:nvPr/>
        </p:nvSpPr>
        <p:spPr>
          <a:xfrm>
            <a:off x="2082800" y="3295470"/>
            <a:ext cx="894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They extend search strategies beyond simple tree structures, modeling outputs explicitly as graphs to exploit relational and complex structural reasoning.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65CCBF-FEC3-CA0A-BEE5-8CDA6D670CA5}"/>
              </a:ext>
            </a:extLst>
          </p:cNvPr>
          <p:cNvSpPr txBox="1"/>
          <p:nvPr/>
        </p:nvSpPr>
        <p:spPr>
          <a:xfrm>
            <a:off x="2082800" y="4540238"/>
            <a:ext cx="855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These approaches leverage classical tree search algorithms to organize potential outputs into structured trees, explicitly exploring reasoning or planning steps.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F3486B-8294-FE9D-3D1A-6FDF9630164F}"/>
              </a:ext>
            </a:extLst>
          </p:cNvPr>
          <p:cNvSpPr txBox="1"/>
          <p:nvPr/>
        </p:nvSpPr>
        <p:spPr>
          <a:xfrm>
            <a:off x="1695450" y="41204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Tree-Structured Search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B5F518-0869-F2E0-6A6D-2CD5E7C045FE}"/>
              </a:ext>
            </a:extLst>
          </p:cNvPr>
          <p:cNvSpPr txBox="1"/>
          <p:nvPr/>
        </p:nvSpPr>
        <p:spPr>
          <a:xfrm>
            <a:off x="2082800" y="5237538"/>
            <a:ext cx="808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Naive Tree Search Methods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(e.g., DFS, BFS)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EC3863F-3D6D-62CC-96E5-992922DAC01E}"/>
              </a:ext>
            </a:extLst>
          </p:cNvPr>
          <p:cNvSpPr txBox="1"/>
          <p:nvPr/>
        </p:nvSpPr>
        <p:spPr>
          <a:xfrm>
            <a:off x="7016750" y="5221056"/>
            <a:ext cx="356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Monte-Carlo Tree Search (MCTS)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89AEDD-5C44-4D83-2B02-E4711D597581}"/>
              </a:ext>
            </a:extLst>
          </p:cNvPr>
          <p:cNvSpPr txBox="1"/>
          <p:nvPr/>
        </p:nvSpPr>
        <p:spPr>
          <a:xfrm>
            <a:off x="1695450" y="57747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Systematic and Optimized Search Approaches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EE5E920-1760-6EF6-CE2A-175F39845BD3}"/>
              </a:ext>
            </a:extLst>
          </p:cNvPr>
          <p:cNvSpPr txBox="1"/>
          <p:nvPr/>
        </p:nvSpPr>
        <p:spPr>
          <a:xfrm>
            <a:off x="2082800" y="6178539"/>
            <a:ext cx="9213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These works provide systematic analyses, optimizations, and enhancements to traditional search techniques, e.g., reward-balanced search.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41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6D2704D-A446-9591-17B7-B81C82C7F8D7}"/>
              </a:ext>
            </a:extLst>
          </p:cNvPr>
          <p:cNvSpPr txBox="1"/>
          <p:nvPr/>
        </p:nvSpPr>
        <p:spPr>
          <a:xfrm>
            <a:off x="1054100" y="736084"/>
            <a:ext cx="878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Inference-based Approaches: Aggregation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A64A93-B4CD-EFA5-C2E4-B3323D2DDF39}"/>
              </a:ext>
            </a:extLst>
          </p:cNvPr>
          <p:cNvSpPr txBox="1"/>
          <p:nvPr/>
        </p:nvSpPr>
        <p:spPr>
          <a:xfrm>
            <a:off x="1720850" y="1386185"/>
            <a:ext cx="924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techniques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consolidate multiple solutions into a final decision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enhance the reliability and robustness of model predictions at test time.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EF9C18-31A1-3D3F-26F1-52A91A3320FA}"/>
              </a:ext>
            </a:extLst>
          </p:cNvPr>
          <p:cNvSpPr txBox="1"/>
          <p:nvPr/>
        </p:nvSpPr>
        <p:spPr>
          <a:xfrm>
            <a:off x="2101850" y="3681800"/>
            <a:ext cx="117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Fusion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855F3F-4787-47C8-9B44-50D8F5607A83}"/>
              </a:ext>
            </a:extLst>
          </p:cNvPr>
          <p:cNvSpPr txBox="1"/>
          <p:nvPr/>
        </p:nvSpPr>
        <p:spPr>
          <a:xfrm>
            <a:off x="2101850" y="2310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760438-0C9B-C03C-A6A7-1CEA397AA93A}"/>
              </a:ext>
            </a:extLst>
          </p:cNvPr>
          <p:cNvSpPr txBox="1"/>
          <p:nvPr/>
        </p:nvSpPr>
        <p:spPr>
          <a:xfrm>
            <a:off x="2463800" y="2781955"/>
            <a:ext cx="819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selects the best-performed sample among all candidates, where the selection criteria may vary across different approaches.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9B914D-01CA-D789-CD1B-F4C896585CF8}"/>
              </a:ext>
            </a:extLst>
          </p:cNvPr>
          <p:cNvSpPr txBox="1"/>
          <p:nvPr/>
        </p:nvSpPr>
        <p:spPr>
          <a:xfrm>
            <a:off x="2508250" y="4177725"/>
            <a:ext cx="7854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fuses multiple samples into one through tricks like weighting or generation.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2DF3462-521C-1448-B08E-C22B347A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73" y="4782067"/>
            <a:ext cx="8645654" cy="13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8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54BF389-40C6-BDC9-7EB7-9078140346E4}"/>
              </a:ext>
            </a:extLst>
          </p:cNvPr>
          <p:cNvSpPr txBox="1"/>
          <p:nvPr/>
        </p:nvSpPr>
        <p:spPr>
          <a:xfrm>
            <a:off x="923767" y="574890"/>
            <a:ext cx="4950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Tuning-based Approaches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7B941C-6729-0359-F7B9-5E48D395B5C2}"/>
              </a:ext>
            </a:extLst>
          </p:cNvPr>
          <p:cNvSpPr txBox="1"/>
          <p:nvPr/>
        </p:nvSpPr>
        <p:spPr>
          <a:xfrm>
            <a:off x="2330450" y="2206188"/>
            <a:ext cx="8305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Supervised Finetuning (SFT)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Training an LLM via next-token prediction.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	 Key Factor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Data (synthetic or distilled long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CoTs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2) Reinforcement Learning (RL)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 leveraging feedback from a reward model on inference tasks, the policy model is automatically updated.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89B124-A238-D243-D6EE-00351A1544E3}"/>
              </a:ext>
            </a:extLst>
          </p:cNvPr>
          <p:cNvSpPr txBox="1"/>
          <p:nvPr/>
        </p:nvSpPr>
        <p:spPr>
          <a:xfrm>
            <a:off x="1765300" y="1273946"/>
            <a:ext cx="8870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activate a model’s ability to devote cost at test time, directly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tuning its parameters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an effective strategy.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034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371473C-A40D-20AE-FD4B-2764E2A2EE53}"/>
              </a:ext>
            </a:extLst>
          </p:cNvPr>
          <p:cNvSpPr txBox="1"/>
          <p:nvPr/>
        </p:nvSpPr>
        <p:spPr>
          <a:xfrm>
            <a:off x="923767" y="574890"/>
            <a:ext cx="5952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Tuning-based Approaches: SFT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CC1423-D8F8-910D-641B-45DACB1B672E}"/>
              </a:ext>
            </a:extLst>
          </p:cNvPr>
          <p:cNvSpPr txBox="1"/>
          <p:nvPr/>
        </p:nvSpPr>
        <p:spPr>
          <a:xfrm>
            <a:off x="1708150" y="1383534"/>
            <a:ext cx="181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Imitation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D1BA2B-947A-9312-F0F9-33F4A6EA6810}"/>
              </a:ext>
            </a:extLst>
          </p:cNvPr>
          <p:cNvSpPr txBox="1"/>
          <p:nvPr/>
        </p:nvSpPr>
        <p:spPr>
          <a:xfrm>
            <a:off x="2095500" y="1752866"/>
            <a:ext cx="876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generate long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demonstrations using test-time “planner” algorithms and then fine-tune the model to imitate those demonstrations.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DC3AA9-52EF-290B-9B9C-6527A23626D8}"/>
              </a:ext>
            </a:extLst>
          </p:cNvPr>
          <p:cNvSpPr txBox="1"/>
          <p:nvPr/>
        </p:nvSpPr>
        <p:spPr>
          <a:xfrm>
            <a:off x="2095500" y="3045528"/>
            <a:ext cx="833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aim to transfer the capabilities of a stronger model (or ensemble of models) into a target model via supervised learning.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D09AD7-6BCE-F001-D72C-F51454EC1B20}"/>
              </a:ext>
            </a:extLst>
          </p:cNvPr>
          <p:cNvSpPr txBox="1"/>
          <p:nvPr/>
        </p:nvSpPr>
        <p:spPr>
          <a:xfrm>
            <a:off x="1708150" y="25838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Distillation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01A334-7540-1A78-6336-EC2DEE04E65D}"/>
              </a:ext>
            </a:extLst>
          </p:cNvPr>
          <p:cNvSpPr txBox="1"/>
          <p:nvPr/>
        </p:nvSpPr>
        <p:spPr>
          <a:xfrm>
            <a:off x="1708150" y="39706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Warmup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086B8E-106C-D469-4BC0-92FC11180D3F}"/>
              </a:ext>
            </a:extLst>
          </p:cNvPr>
          <p:cNvSpPr txBox="1"/>
          <p:nvPr/>
        </p:nvSpPr>
        <p:spPr>
          <a:xfrm>
            <a:off x="2095500" y="4386133"/>
            <a:ext cx="843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refer to an initial SFT phase applied to an LLM after its unsupervised pretraining but before other post-training steps like RL.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73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23635F-A446-9013-9866-BDC930ED2D07}"/>
              </a:ext>
            </a:extLst>
          </p:cNvPr>
          <p:cNvSpPr txBox="1"/>
          <p:nvPr/>
        </p:nvSpPr>
        <p:spPr>
          <a:xfrm>
            <a:off x="923767" y="574890"/>
            <a:ext cx="5702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Tuning-based Approaches: RL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D64806-8453-D56F-31B3-702FEB32B392}"/>
              </a:ext>
            </a:extLst>
          </p:cNvPr>
          <p:cNvSpPr txBox="1"/>
          <p:nvPr/>
        </p:nvSpPr>
        <p:spPr>
          <a:xfrm>
            <a:off x="1657350" y="12682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Reward Model-Free Approaches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4E5575-7328-53B3-40F4-F49E83BDB313}"/>
              </a:ext>
            </a:extLst>
          </p:cNvPr>
          <p:cNvSpPr txBox="1"/>
          <p:nvPr/>
        </p:nvSpPr>
        <p:spPr>
          <a:xfrm>
            <a:off x="2095500" y="1727021"/>
            <a:ext cx="8299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These methods do not rely on explicitly learned reward models but instead use intrinsic or implicit signals to guide model optimization.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D76667-AAEE-19FA-CD6B-11B757472D7E}"/>
              </a:ext>
            </a:extLst>
          </p:cNvPr>
          <p:cNvSpPr txBox="1"/>
          <p:nvPr/>
        </p:nvSpPr>
        <p:spPr>
          <a:xfrm>
            <a:off x="2095500" y="4750567"/>
            <a:ext cx="8464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These methods explicitly utilize trained reward models, typically guided by human preferences or learned value models.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A39448-4A66-79C5-F2FA-B4CA5BF5C76F}"/>
              </a:ext>
            </a:extLst>
          </p:cNvPr>
          <p:cNvSpPr txBox="1"/>
          <p:nvPr/>
        </p:nvSpPr>
        <p:spPr>
          <a:xfrm>
            <a:off x="1657350" y="43812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Reward Model-Based Approaches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4D2535-EB1F-BDB9-E6B1-69F9FEB61473}"/>
              </a:ext>
            </a:extLst>
          </p:cNvPr>
          <p:cNvSpPr txBox="1"/>
          <p:nvPr/>
        </p:nvSpPr>
        <p:spPr>
          <a:xfrm>
            <a:off x="2095500" y="2477032"/>
            <a:ext cx="874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Representative works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rule-based reward, preference optimization, Value Function, Dynamic Sampling…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2495DE-7EAC-B1E3-024F-D3B94522997A}"/>
              </a:ext>
            </a:extLst>
          </p:cNvPr>
          <p:cNvSpPr txBox="1"/>
          <p:nvPr/>
        </p:nvSpPr>
        <p:spPr>
          <a:xfrm>
            <a:off x="2095500" y="3619072"/>
            <a:ext cx="8877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SimpleRL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DeepScaler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SimpleRL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-Zoo, X-R1,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TinyZero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Open-Reasoner-Zero.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OpenR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OpenRLHF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OpenR1, Logic-RL,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AReaL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ED0211-D909-B711-D4A7-A7C96E2806E7}"/>
              </a:ext>
            </a:extLst>
          </p:cNvPr>
          <p:cNvSpPr txBox="1"/>
          <p:nvPr/>
        </p:nvSpPr>
        <p:spPr>
          <a:xfrm>
            <a:off x="2095500" y="3272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Open-Source Training Frameworks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2F6042-F4E5-DD31-3048-960263A760D7}"/>
              </a:ext>
            </a:extLst>
          </p:cNvPr>
          <p:cNvSpPr txBox="1"/>
          <p:nvPr/>
        </p:nvSpPr>
        <p:spPr>
          <a:xfrm>
            <a:off x="2095500" y="5396898"/>
            <a:ext cx="874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Representative works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Human-Preference Optimized Reward Models, Process-Based Reward Model, Enhanced Reward Models…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58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7C3841-7E41-B4FC-8C25-3683BEC3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631950"/>
            <a:ext cx="9864912" cy="40388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B57F8C-B550-FCCE-B2AA-10C936CEE680}"/>
              </a:ext>
            </a:extLst>
          </p:cNvPr>
          <p:cNvSpPr txBox="1"/>
          <p:nvPr/>
        </p:nvSpPr>
        <p:spPr>
          <a:xfrm>
            <a:off x="723900" y="368985"/>
            <a:ext cx="98649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Visual Map and Comparison: </a:t>
            </a:r>
          </a:p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From What to Scale to How to Scale.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298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47A1CB-C48E-F134-7FA7-B659328B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59" y="1115824"/>
            <a:ext cx="6779881" cy="53315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435D06-DF19-C66B-9208-C152B2B45E9D}"/>
              </a:ext>
            </a:extLst>
          </p:cNvPr>
          <p:cNvSpPr txBox="1"/>
          <p:nvPr/>
        </p:nvSpPr>
        <p:spPr>
          <a:xfrm>
            <a:off x="986397" y="531049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to Scale - Taxonomy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985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54B2C6-B12C-DCF0-4534-22ECB1222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24" y="1790241"/>
            <a:ext cx="4439871" cy="32775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69346-DA40-5714-E67D-DDAF2221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1" y="2027104"/>
            <a:ext cx="5176579" cy="31177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42C706-7C1F-5A5E-7A88-54A1A9DD467D}"/>
              </a:ext>
            </a:extLst>
          </p:cNvPr>
          <p:cNvSpPr txBox="1"/>
          <p:nvPr/>
        </p:nvSpPr>
        <p:spPr>
          <a:xfrm>
            <a:off x="1977798" y="5224007"/>
            <a:ext cx="26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[2] Fu’s Blog (Apr 2024)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9A64AD-B217-8BE6-8E7F-4A44CC051576}"/>
              </a:ext>
            </a:extLst>
          </p:cNvPr>
          <p:cNvSpPr txBox="1"/>
          <p:nvPr/>
        </p:nvSpPr>
        <p:spPr>
          <a:xfrm>
            <a:off x="7555065" y="5224007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Ilya’s Speech (Dec 2024)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963FDA-9982-EDDA-CB4E-442010BA4A19}"/>
              </a:ext>
            </a:extLst>
          </p:cNvPr>
          <p:cNvSpPr/>
          <p:nvPr/>
        </p:nvSpPr>
        <p:spPr>
          <a:xfrm>
            <a:off x="1121134" y="2027104"/>
            <a:ext cx="3135591" cy="3423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9F9299-67AC-0A50-A1A2-93279CF309AD}"/>
              </a:ext>
            </a:extLst>
          </p:cNvPr>
          <p:cNvSpPr/>
          <p:nvPr/>
        </p:nvSpPr>
        <p:spPr>
          <a:xfrm>
            <a:off x="6592958" y="3841327"/>
            <a:ext cx="1914938" cy="3423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2D1B42-7C3E-FB9F-90B0-329F1C8B332F}"/>
              </a:ext>
            </a:extLst>
          </p:cNvPr>
          <p:cNvSpPr txBox="1"/>
          <p:nvPr/>
        </p:nvSpPr>
        <p:spPr>
          <a:xfrm>
            <a:off x="563124" y="881447"/>
            <a:ext cx="7634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Pretraining scaling has gradually slowed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41202-0524-2C4C-508D-2A33B454DA79}"/>
              </a:ext>
            </a:extLst>
          </p:cNvPr>
          <p:cNvSpPr txBox="1"/>
          <p:nvPr/>
        </p:nvSpPr>
        <p:spPr>
          <a:xfrm>
            <a:off x="1326" y="6347905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Llama 3 Opens the Second Chapter of the Game of Scale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533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EFBDDB-5643-FA14-26EA-59FF02A38428}"/>
              </a:ext>
            </a:extLst>
          </p:cNvPr>
          <p:cNvSpPr txBox="1"/>
          <p:nvPr/>
        </p:nvSpPr>
        <p:spPr>
          <a:xfrm>
            <a:off x="986397" y="531049"/>
            <a:ext cx="5210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Where to Scale - Taxonomy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95ECE1-B221-C4EE-426E-690A193A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345597"/>
            <a:ext cx="8198801" cy="46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5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5D67A6-0483-1A0A-474C-0D18283D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375" y="964688"/>
            <a:ext cx="5817250" cy="55885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6E2278-F438-AD5F-0802-0ABA4C0626F7}"/>
              </a:ext>
            </a:extLst>
          </p:cNvPr>
          <p:cNvSpPr txBox="1"/>
          <p:nvPr/>
        </p:nvSpPr>
        <p:spPr>
          <a:xfrm>
            <a:off x="850900" y="37991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Summary of Benchmarks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71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6C613-BEDA-990C-C871-6B7AF1B45CBF}"/>
              </a:ext>
            </a:extLst>
          </p:cNvPr>
          <p:cNvSpPr txBox="1"/>
          <p:nvPr/>
        </p:nvSpPr>
        <p:spPr>
          <a:xfrm>
            <a:off x="986397" y="531049"/>
            <a:ext cx="3505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Well to Scale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04CB9A-E211-05C4-A00F-A70F6851082A}"/>
              </a:ext>
            </a:extLst>
          </p:cNvPr>
          <p:cNvSpPr txBox="1"/>
          <p:nvPr/>
        </p:nvSpPr>
        <p:spPr>
          <a:xfrm>
            <a:off x="1824798" y="2665407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How Well to Scale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连接符: 曲线 5">
            <a:extLst>
              <a:ext uri="{FF2B5EF4-FFF2-40B4-BE49-F238E27FC236}">
                <a16:creationId xmlns:a16="http://schemas.microsoft.com/office/drawing/2014/main" id="{2EE4397C-DD72-8422-D599-2CF2074E6B94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3980196" y="1375941"/>
            <a:ext cx="830675" cy="1474132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0D071BBD-6B23-5910-AE0F-A12E000D77AE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980196" y="2850073"/>
            <a:ext cx="779875" cy="1969155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8669F-8678-55D8-EBAA-B1212F521AAF}"/>
              </a:ext>
            </a:extLst>
          </p:cNvPr>
          <p:cNvSpPr txBox="1"/>
          <p:nvPr/>
        </p:nvSpPr>
        <p:spPr>
          <a:xfrm>
            <a:off x="4800917" y="2145306"/>
            <a:ext cx="2113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Controllability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0D58BD-62D9-FEAB-33E7-5DF556646AF4}"/>
              </a:ext>
            </a:extLst>
          </p:cNvPr>
          <p:cNvSpPr txBox="1"/>
          <p:nvPr/>
        </p:nvSpPr>
        <p:spPr>
          <a:xfrm>
            <a:off x="4702921" y="3482267"/>
            <a:ext cx="204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Scalability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7FF133-9AA5-7A3E-6D73-50F5A84A034F}"/>
              </a:ext>
            </a:extLst>
          </p:cNvPr>
          <p:cNvSpPr txBox="1"/>
          <p:nvPr/>
        </p:nvSpPr>
        <p:spPr>
          <a:xfrm>
            <a:off x="4760071" y="4634562"/>
            <a:ext cx="1989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Efficiency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C4EA03-0EDD-F4E7-96D9-A14FF9ECA8B1}"/>
              </a:ext>
            </a:extLst>
          </p:cNvPr>
          <p:cNvSpPr txBox="1"/>
          <p:nvPr/>
        </p:nvSpPr>
        <p:spPr>
          <a:xfrm>
            <a:off x="4810871" y="1191275"/>
            <a:ext cx="2570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Performance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C6C2F7F6-3786-3FBD-5549-CA3AA0FB8C5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3980196" y="2329972"/>
            <a:ext cx="820721" cy="520101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A017FD48-4109-6210-CC2F-5520A197F9F6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980196" y="2850073"/>
            <a:ext cx="722725" cy="816860"/>
          </a:xfrm>
          <a:prstGeom prst="curvedConnector3">
            <a:avLst>
              <a:gd name="adj1" fmla="val 50000"/>
            </a:avLst>
          </a:prstGeom>
          <a:ln>
            <a:solidFill>
              <a:srgbClr val="A6BC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121E9DE-11A6-4E42-A2B4-AF7CC51AF736}"/>
              </a:ext>
            </a:extLst>
          </p:cNvPr>
          <p:cNvSpPr txBox="1"/>
          <p:nvPr/>
        </p:nvSpPr>
        <p:spPr>
          <a:xfrm>
            <a:off x="5340350" y="1595848"/>
            <a:ext cx="506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assess the correctness of generated solutions.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C8C0F0-B64F-846A-7C47-691ABFE91720}"/>
              </a:ext>
            </a:extLst>
          </p:cNvPr>
          <p:cNvSpPr txBox="1"/>
          <p:nvPr/>
        </p:nvSpPr>
        <p:spPr>
          <a:xfrm>
            <a:off x="5340350" y="5095403"/>
            <a:ext cx="483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assess the computational and resource cost.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703D5D5-33A4-1F45-8BB6-422FE6517A8F}"/>
              </a:ext>
            </a:extLst>
          </p:cNvPr>
          <p:cNvSpPr txBox="1"/>
          <p:nvPr/>
        </p:nvSpPr>
        <p:spPr>
          <a:xfrm>
            <a:off x="5340350" y="254132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evaluate whether test-time methods can consistently adhere to pre-defined resource constraints (compute budgets or output length targets).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8B077D3-ACF3-7A1F-1C74-EE44BC2F146A}"/>
              </a:ext>
            </a:extLst>
          </p:cNvPr>
          <p:cNvSpPr txBox="1"/>
          <p:nvPr/>
        </p:nvSpPr>
        <p:spPr>
          <a:xfrm>
            <a:off x="5340350" y="38936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 how effectively test-time scaling methods can leverage increased compute to improve performance.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916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DD38234-AF4D-B283-07D9-D70E9B8CDB8B}"/>
              </a:ext>
            </a:extLst>
          </p:cNvPr>
          <p:cNvSpPr txBox="1"/>
          <p:nvPr/>
        </p:nvSpPr>
        <p:spPr>
          <a:xfrm>
            <a:off x="986397" y="570468"/>
            <a:ext cx="6214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Well to Scale - Performance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84780-207A-52A8-A89B-77DA77226978}"/>
              </a:ext>
            </a:extLst>
          </p:cNvPr>
          <p:cNvSpPr txBox="1"/>
          <p:nvPr/>
        </p:nvSpPr>
        <p:spPr>
          <a:xfrm>
            <a:off x="1816100" y="1637784"/>
            <a:ext cx="8674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Pass@1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evaluates the correctness of a model’s first output attempt, which is frequently used in tasks such as mathematical reasoning and coding benchmarks.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9FCDFF-5D4E-A1D3-6B40-3CC16B5825CE}"/>
              </a:ext>
            </a:extLst>
          </p:cNvPr>
          <p:cNvSpPr txBox="1"/>
          <p:nvPr/>
        </p:nvSpPr>
        <p:spPr>
          <a:xfrm>
            <a:off x="1816100" y="2615684"/>
            <a:ext cx="9112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Pass@K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extends Pass@1 by measuring whether at least one of the model’s k sampled outputs is correct, which is widely adopted in program synthesis and formal theorem-proving tasks.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4B786B-C606-CB60-1B11-83E37ED1B225}"/>
              </a:ext>
            </a:extLst>
          </p:cNvPr>
          <p:cNvSpPr txBox="1"/>
          <p:nvPr/>
        </p:nvSpPr>
        <p:spPr>
          <a:xfrm>
            <a:off x="1816100" y="3870583"/>
            <a:ext cx="9527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Cons@k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Consensus@K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measures the majority vote correctness from k independently sampled outputs.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0DCB6F-4853-393C-22C7-49C094E8E69C}"/>
              </a:ext>
            </a:extLst>
          </p:cNvPr>
          <p:cNvSpPr txBox="1"/>
          <p:nvPr/>
        </p:nvSpPr>
        <p:spPr>
          <a:xfrm>
            <a:off x="1816100" y="4793734"/>
            <a:ext cx="906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Pairwise Win Rate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based on comparing against baselines using human or LLM-based judges.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D5FF52-5FE6-430B-83C5-E6F4017472A0}"/>
              </a:ext>
            </a:extLst>
          </p:cNvPr>
          <p:cNvSpPr txBox="1"/>
          <p:nvPr/>
        </p:nvSpPr>
        <p:spPr>
          <a:xfrm>
            <a:off x="1816100" y="5716885"/>
            <a:ext cx="2736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Task-Specific Metrics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F32CE24-CC6C-4065-1286-E03B4E7AEF6B}"/>
              </a:ext>
            </a:extLst>
          </p:cNvPr>
          <p:cNvSpPr txBox="1"/>
          <p:nvPr/>
        </p:nvSpPr>
        <p:spPr>
          <a:xfrm>
            <a:off x="4337052" y="57168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instance,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Codeforces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Percentile and Elo Rating.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88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6DC9199-7ECF-9967-EBD8-07F811A9AF47}"/>
              </a:ext>
            </a:extLst>
          </p:cNvPr>
          <p:cNvSpPr txBox="1"/>
          <p:nvPr/>
        </p:nvSpPr>
        <p:spPr>
          <a:xfrm>
            <a:off x="986397" y="570468"/>
            <a:ext cx="6329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Well to Scale - Controllability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4A88D9-A542-B94B-DCDC-5A1237A562B7}"/>
              </a:ext>
            </a:extLst>
          </p:cNvPr>
          <p:cNvSpPr txBox="1"/>
          <p:nvPr/>
        </p:nvSpPr>
        <p:spPr>
          <a:xfrm>
            <a:off x="1447800" y="1409184"/>
            <a:ext cx="193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Control Metric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75371B-5786-27A2-C07B-E6C529DD5BFD}"/>
              </a:ext>
            </a:extLst>
          </p:cNvPr>
          <p:cNvSpPr txBox="1"/>
          <p:nvPr/>
        </p:nvSpPr>
        <p:spPr>
          <a:xfrm>
            <a:off x="1447800" y="3235524"/>
            <a:ext cx="370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Length Deviation Metric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AE9B67-CE48-7DB9-0BE0-290895AAEAE1}"/>
              </a:ext>
            </a:extLst>
          </p:cNvPr>
          <p:cNvSpPr txBox="1"/>
          <p:nvPr/>
        </p:nvSpPr>
        <p:spPr>
          <a:xfrm>
            <a:off x="1666874" y="1772682"/>
            <a:ext cx="9979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measures the fraction of test-time compute values that stay within given upper and lower bounds.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5D20028-BC6D-91B7-2E91-3CEB990C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91" y="2148266"/>
            <a:ext cx="3592717" cy="61118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77623EE-F56A-E023-BB49-ED22388BCA69}"/>
              </a:ext>
            </a:extLst>
          </p:cNvPr>
          <p:cNvSpPr txBox="1"/>
          <p:nvPr/>
        </p:nvSpPr>
        <p:spPr>
          <a:xfrm>
            <a:off x="1666874" y="2679898"/>
            <a:ext cx="10213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zh-CN" altLang="en-US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𝒜</a:t>
            </a:r>
            <a:r>
              <a:rPr lang="zh-CN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the set of observed compute values such as thinking tokens, and  (·) is the indicator function.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B0CD898-E7B2-BFC4-F1B9-90AC517F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0" y="2759454"/>
            <a:ext cx="128986" cy="23378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967D841-674C-74B9-DD76-A069584A9A38}"/>
              </a:ext>
            </a:extLst>
          </p:cNvPr>
          <p:cNvSpPr txBox="1"/>
          <p:nvPr/>
        </p:nvSpPr>
        <p:spPr>
          <a:xfrm>
            <a:off x="1666874" y="3543816"/>
            <a:ext cx="10213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Mean Deviation from Target Length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quantifies the average relative difference between the generated output length and the target length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93CEB96-5CA2-15D7-3B02-671C3E24D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191" y="4183938"/>
            <a:ext cx="3666094" cy="51375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03564DC-755E-3322-5F50-A8C24E5CE851}"/>
              </a:ext>
            </a:extLst>
          </p:cNvPr>
          <p:cNvSpPr txBox="1"/>
          <p:nvPr/>
        </p:nvSpPr>
        <p:spPr>
          <a:xfrm>
            <a:off x="1666874" y="4715175"/>
            <a:ext cx="9979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Root Mean Squared Error (RMSE) of Length Deviation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captures the variance in length control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7C9764F-D3A5-5025-111E-AA0559FDA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786" y="5101992"/>
            <a:ext cx="3746903" cy="76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22000CB-AE23-5364-3E08-075D2090B83C}"/>
              </a:ext>
            </a:extLst>
          </p:cNvPr>
          <p:cNvSpPr txBox="1"/>
          <p:nvPr/>
        </p:nvSpPr>
        <p:spPr>
          <a:xfrm>
            <a:off x="1447800" y="57039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k–</a:t>
            </a:r>
            <a:r>
              <a:rPr lang="el-GR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ϵ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Controllability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B6B2B7A-36C9-62B7-84E8-DC589C758318}"/>
              </a:ext>
            </a:extLst>
          </p:cNvPr>
          <p:cNvSpPr txBox="1"/>
          <p:nvPr/>
        </p:nvSpPr>
        <p:spPr>
          <a:xfrm>
            <a:off x="1930400" y="6120351"/>
            <a:ext cx="971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quantifies whether a model can be guided to produce a target output within a bounded prompt length and allowable deviation.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36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8BC2DD3-EDE9-EFD9-9CAE-C13911A2224A}"/>
              </a:ext>
            </a:extLst>
          </p:cNvPr>
          <p:cNvSpPr txBox="1"/>
          <p:nvPr/>
        </p:nvSpPr>
        <p:spPr>
          <a:xfrm>
            <a:off x="986397" y="570468"/>
            <a:ext cx="5715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Well to Scale - Scalability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5C7777-3D42-D04D-E238-4F8304B5829A}"/>
              </a:ext>
            </a:extLst>
          </p:cNvPr>
          <p:cNvSpPr txBox="1"/>
          <p:nvPr/>
        </p:nvSpPr>
        <p:spPr>
          <a:xfrm>
            <a:off x="1390650" y="1284585"/>
            <a:ext cx="972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Scalability metrics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 how effectively test-time scaling methods can leverage increased compute (e.g., token budgets, samples, inference steps) to improve performance.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1D6942-D497-F058-C158-1C8A5D594F60}"/>
              </a:ext>
            </a:extLst>
          </p:cNvPr>
          <p:cNvSpPr txBox="1"/>
          <p:nvPr/>
        </p:nvSpPr>
        <p:spPr>
          <a:xfrm>
            <a:off x="1390650" y="2158484"/>
            <a:ext cx="240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Scaling Metric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59753E-D4FB-8F5D-CAAE-8CA9CB3291BC}"/>
              </a:ext>
            </a:extLst>
          </p:cNvPr>
          <p:cNvSpPr txBox="1"/>
          <p:nvPr/>
        </p:nvSpPr>
        <p:spPr>
          <a:xfrm>
            <a:off x="1828800" y="2527816"/>
            <a:ext cx="835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captures the average slope of performance gains as compute increases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9008550-B239-2106-775A-6AE32CB4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2" y="3059668"/>
            <a:ext cx="2819398" cy="7191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3847BC7-F10A-A9C0-4AED-37ABEEC6283B}"/>
              </a:ext>
            </a:extLst>
          </p:cNvPr>
          <p:cNvSpPr txBox="1"/>
          <p:nvPr/>
        </p:nvSpPr>
        <p:spPr>
          <a:xfrm>
            <a:off x="1390650" y="38427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Scaling Curves (Accuracy vs. Compute)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B4A8F7-30D9-E586-0D7A-91C62B9EF681}"/>
              </a:ext>
            </a:extLst>
          </p:cNvPr>
          <p:cNvSpPr txBox="1"/>
          <p:nvPr/>
        </p:nvSpPr>
        <p:spPr>
          <a:xfrm>
            <a:off x="1828800" y="4345285"/>
            <a:ext cx="9283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visualizes how metrics such as accuracy, pass rate, or EM improve as token budgets, iteration depth, or the number of samples increase.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25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475CA5-DA70-0C1E-4653-99CAC51D103E}"/>
              </a:ext>
            </a:extLst>
          </p:cNvPr>
          <p:cNvSpPr txBox="1"/>
          <p:nvPr/>
        </p:nvSpPr>
        <p:spPr>
          <a:xfrm>
            <a:off x="986397" y="570468"/>
            <a:ext cx="5616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Well to Scale - Efficiency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6A70E2-0136-FC96-2FD8-7D00FCD509A4}"/>
              </a:ext>
            </a:extLst>
          </p:cNvPr>
          <p:cNvSpPr txBox="1"/>
          <p:nvPr/>
        </p:nvSpPr>
        <p:spPr>
          <a:xfrm>
            <a:off x="1536560" y="1297285"/>
            <a:ext cx="224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Token Cost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01BB1-2933-361E-941F-1166486E5A25}"/>
              </a:ext>
            </a:extLst>
          </p:cNvPr>
          <p:cNvSpPr txBox="1"/>
          <p:nvPr/>
        </p:nvSpPr>
        <p:spPr>
          <a:xfrm>
            <a:off x="1970866" y="1758543"/>
            <a:ext cx="9264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measures the total number of tokens generated during inference, including intermediate reasoning steps and final outputs.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1F348E-6A62-712E-0F3A-C2B8F01B230D}"/>
              </a:ext>
            </a:extLst>
          </p:cNvPr>
          <p:cNvSpPr txBox="1"/>
          <p:nvPr/>
        </p:nvSpPr>
        <p:spPr>
          <a:xfrm>
            <a:off x="1536560" y="25429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FLOPs-based Efficiency Analysis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F8416A-9AD5-1D8C-FBCA-FC71995D298E}"/>
              </a:ext>
            </a:extLst>
          </p:cNvPr>
          <p:cNvSpPr txBox="1"/>
          <p:nvPr/>
        </p:nvSpPr>
        <p:spPr>
          <a:xfrm>
            <a:off x="1536560" y="3138453"/>
            <a:ext cx="2669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Underthinking score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16F2AF-A45C-334A-87FA-8074FA0D4DE6}"/>
              </a:ext>
            </a:extLst>
          </p:cNvPr>
          <p:cNvSpPr txBox="1"/>
          <p:nvPr/>
        </p:nvSpPr>
        <p:spPr>
          <a:xfrm>
            <a:off x="1970866" y="3507785"/>
            <a:ext cx="9264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measures how early in the response the first correct thought appears, relative to the total length of the response, in cases where the final answer is incorrect.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DB099EA-BF05-12C2-9F89-43163D4C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66" y="4319777"/>
            <a:ext cx="8941027" cy="21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94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1B14B6D-1E0F-FF77-5D8C-CBD445B73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3130550"/>
            <a:ext cx="10356850" cy="19400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364F31-8318-274F-DAEB-922CF42AF055}"/>
              </a:ext>
            </a:extLst>
          </p:cNvPr>
          <p:cNvSpPr txBox="1"/>
          <p:nvPr/>
        </p:nvSpPr>
        <p:spPr>
          <a:xfrm>
            <a:off x="1962150" y="1273056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refers to the total memory footprint required to store the Key-Value cache across all trajectories and time steps during the inference-time search process.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D2A833-99A9-9347-DAA5-B062059D43E2}"/>
              </a:ext>
            </a:extLst>
          </p:cNvPr>
          <p:cNvSpPr txBox="1"/>
          <p:nvPr/>
        </p:nvSpPr>
        <p:spPr>
          <a:xfrm>
            <a:off x="1358760" y="846103"/>
            <a:ext cx="2669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KV Cache Size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543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6C5BF1-C25F-785D-B090-1F5C626E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558" y="0"/>
            <a:ext cx="405399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DD0F10-AA36-6DC0-D629-E680A0A34B10}"/>
              </a:ext>
            </a:extLst>
          </p:cNvPr>
          <p:cNvSpPr txBox="1"/>
          <p:nvPr/>
        </p:nvSpPr>
        <p:spPr>
          <a:xfrm>
            <a:off x="2159306" y="3136612"/>
            <a:ext cx="2051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Taxonomy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71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80E393-94DC-9FE2-2990-B086489AE680}"/>
              </a:ext>
            </a:extLst>
          </p:cNvPr>
          <p:cNvSpPr txBox="1"/>
          <p:nvPr/>
        </p:nvSpPr>
        <p:spPr>
          <a:xfrm>
            <a:off x="774700" y="717034"/>
            <a:ext cx="10166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Existing Literature Organization using Our Taxonomy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4A1A6B-6644-A1CC-7E83-3BD3290F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1351482"/>
            <a:ext cx="6899910" cy="52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1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AB232BC-B2AB-CC6D-F089-F38B9A497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08" y="2305434"/>
            <a:ext cx="46291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FA8E82-B1D1-4B41-E1C6-47D52613D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90" y="2305434"/>
            <a:ext cx="46291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1ABDD7-5A9E-0AA5-93ED-DF58D7723934}"/>
              </a:ext>
            </a:extLst>
          </p:cNvPr>
          <p:cNvSpPr txBox="1"/>
          <p:nvPr/>
        </p:nvSpPr>
        <p:spPr>
          <a:xfrm>
            <a:off x="720779" y="905039"/>
            <a:ext cx="6685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Pretraining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3D2CF81-95C9-5FDC-1802-9EAA7BAA6BD0}"/>
              </a:ext>
            </a:extLst>
          </p:cNvPr>
          <p:cNvCxnSpPr/>
          <p:nvPr/>
        </p:nvCxnSpPr>
        <p:spPr>
          <a:xfrm>
            <a:off x="2857130" y="1233001"/>
            <a:ext cx="939625" cy="0"/>
          </a:xfrm>
          <a:prstGeom prst="straightConnector1">
            <a:avLst/>
          </a:prstGeom>
          <a:ln w="28575">
            <a:solidFill>
              <a:srgbClr val="3F6EC2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D3D5B81-DDE7-B9DE-D718-FAEBD2443A28}"/>
              </a:ext>
            </a:extLst>
          </p:cNvPr>
          <p:cNvSpPr txBox="1"/>
          <p:nvPr/>
        </p:nvSpPr>
        <p:spPr>
          <a:xfrm>
            <a:off x="3796755" y="905039"/>
            <a:ext cx="3831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Test-time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968F5C-7B6D-39E4-200A-B9C5C07740CA}"/>
              </a:ext>
            </a:extLst>
          </p:cNvPr>
          <p:cNvSpPr txBox="1"/>
          <p:nvPr/>
        </p:nvSpPr>
        <p:spPr>
          <a:xfrm>
            <a:off x="6671966" y="5428397"/>
            <a:ext cx="4570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Increasing test-time compute yields consistent performance improvements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4C5C2A-FE74-9360-CEF8-430F73EF336B}"/>
              </a:ext>
            </a:extLst>
          </p:cNvPr>
          <p:cNvSpPr txBox="1"/>
          <p:nvPr/>
        </p:nvSpPr>
        <p:spPr>
          <a:xfrm>
            <a:off x="1778096" y="5428397"/>
            <a:ext cx="4570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Increasing pretraining-time compute yields consistent performance improvements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19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954B62-C1FA-9D5A-45B7-44B730C9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2" y="1727199"/>
            <a:ext cx="10458377" cy="13589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C45462-7936-06CC-819E-3A77F957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2" y="3484076"/>
            <a:ext cx="10458377" cy="64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2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2743534-4BE8-D2A6-8899-E2667F807853}"/>
              </a:ext>
            </a:extLst>
          </p:cNvPr>
          <p:cNvSpPr txBox="1"/>
          <p:nvPr/>
        </p:nvSpPr>
        <p:spPr>
          <a:xfrm>
            <a:off x="850900" y="602734"/>
            <a:ext cx="889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Organization and Trends in Test-time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图片 6" descr="日程表&#10;&#10;AI 生成的内容可能不正确。">
            <a:extLst>
              <a:ext uri="{FF2B5EF4-FFF2-40B4-BE49-F238E27FC236}">
                <a16:creationId xmlns:a16="http://schemas.microsoft.com/office/drawing/2014/main" id="{F72EE52C-94C4-E54B-B893-B8CF0B58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269309"/>
            <a:ext cx="10905066" cy="26444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4C348E-D4E4-8EE4-814B-4FFAF499854F}"/>
              </a:ext>
            </a:extLst>
          </p:cNvPr>
          <p:cNvSpPr txBox="1"/>
          <p:nvPr/>
        </p:nvSpPr>
        <p:spPr>
          <a:xfrm>
            <a:off x="1587500" y="38109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These techniques are complementary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8057D-8EBE-019C-2226-94034D09C353}"/>
              </a:ext>
            </a:extLst>
          </p:cNvPr>
          <p:cNvSpPr txBox="1"/>
          <p:nvPr/>
        </p:nvSpPr>
        <p:spPr>
          <a:xfrm>
            <a:off x="1587500" y="4534585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There is no one simple scaling solution that works for all problems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FFE926-9956-C953-C709-744E12C6DC78}"/>
              </a:ext>
            </a:extLst>
          </p:cNvPr>
          <p:cNvSpPr txBox="1"/>
          <p:nvPr/>
        </p:nvSpPr>
        <p:spPr>
          <a:xfrm>
            <a:off x="1587500" y="5258249"/>
            <a:ext cx="969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boundary between inference-based and tuning-based approaches is blurring.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83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7FB8520-0B49-A59E-97AA-464B0C4C09E4}"/>
              </a:ext>
            </a:extLst>
          </p:cNvPr>
          <p:cNvSpPr txBox="1"/>
          <p:nvPr/>
        </p:nvSpPr>
        <p:spPr>
          <a:xfrm>
            <a:off x="958850" y="523092"/>
            <a:ext cx="8439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Hand-on Guideline for Test-time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77DF30-00B3-E4BC-6F15-94A590FE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15" y="1333500"/>
            <a:ext cx="4316336" cy="5264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C878B0-8806-DABC-3928-6D2275254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749026"/>
            <a:ext cx="5968999" cy="13242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AA25AE-E13C-29C1-93D2-4B32D47F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0" y="3883682"/>
            <a:ext cx="6016625" cy="1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86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33F8BB-37B4-4EA2-CCDE-1087921C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70" y="1739900"/>
            <a:ext cx="10032259" cy="41084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2893AC-DCF5-DF7A-C2A6-177C9D4A9F9C}"/>
              </a:ext>
            </a:extLst>
          </p:cNvPr>
          <p:cNvSpPr txBox="1"/>
          <p:nvPr/>
        </p:nvSpPr>
        <p:spPr>
          <a:xfrm>
            <a:off x="698500" y="653534"/>
            <a:ext cx="8439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Open Comments supported by Our Page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92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B02F94A-7418-0F4B-867E-C113B80F17CD}"/>
              </a:ext>
            </a:extLst>
          </p:cNvPr>
          <p:cNvSpPr txBox="1"/>
          <p:nvPr/>
        </p:nvSpPr>
        <p:spPr>
          <a:xfrm>
            <a:off x="1066800" y="710654"/>
            <a:ext cx="1112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Challenges and Opportunities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9AC295-331C-F68B-D21A-A77B734C89CE}"/>
              </a:ext>
            </a:extLst>
          </p:cNvPr>
          <p:cNvSpPr txBox="1"/>
          <p:nvPr/>
        </p:nvSpPr>
        <p:spPr>
          <a:xfrm>
            <a:off x="1873250" y="1784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Advancing Scalability is the Frontier.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3C9AF5-D2FB-FA24-4DE5-C119ED765FAF}"/>
              </a:ext>
            </a:extLst>
          </p:cNvPr>
          <p:cNvSpPr txBox="1"/>
          <p:nvPr/>
        </p:nvSpPr>
        <p:spPr>
          <a:xfrm>
            <a:off x="1873250" y="2565341"/>
            <a:ext cx="780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Clarifying the Essence of Techniques in Scaling is the Foundation.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E7A0BA-1471-DE05-5CC6-9F20D4C2A803}"/>
              </a:ext>
            </a:extLst>
          </p:cNvPr>
          <p:cNvSpPr txBox="1"/>
          <p:nvPr/>
        </p:nvSpPr>
        <p:spPr>
          <a:xfrm>
            <a:off x="1873250" y="33585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Optimizing Scaling is the Key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C315DA-BBA4-1A53-C10D-A6B26188C705}"/>
              </a:ext>
            </a:extLst>
          </p:cNvPr>
          <p:cNvSpPr txBox="1"/>
          <p:nvPr/>
        </p:nvSpPr>
        <p:spPr>
          <a:xfrm>
            <a:off x="1873250" y="42045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Generalization across Domains is the Mainstream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454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699"/>
          </a:xfrm>
        </p:spPr>
        <p:txBody>
          <a:bodyPr/>
          <a:lstStyle/>
          <a:p>
            <a:r>
              <a:rPr lang="en-US" sz="32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Scaling is the Frontier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56CE81-8062-5BBB-D7AA-39B61EBF1592}"/>
              </a:ext>
            </a:extLst>
          </p:cNvPr>
          <p:cNvSpPr txBox="1"/>
          <p:nvPr/>
        </p:nvSpPr>
        <p:spPr>
          <a:xfrm>
            <a:off x="1383778" y="1691550"/>
            <a:ext cx="48387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 Diminishing returns at saturation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 Naive best-of-N lacks diversity</a:t>
            </a:r>
          </a:p>
          <a:p>
            <a:endParaRPr lang="en-US" altLang="zh-CN" sz="1600" dirty="0"/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Opportunities: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Smart Coverage Expansion: Diverse reasoning paths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2. Verifier-Augmented Sampling: Real-time filtering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3BDDEB-BB4D-7C62-5775-937B3A5D1CB5}"/>
              </a:ext>
            </a:extLst>
          </p:cNvPr>
          <p:cNvSpPr txBox="1"/>
          <p:nvPr/>
        </p:nvSpPr>
        <p:spPr>
          <a:xfrm>
            <a:off x="6734565" y="1690932"/>
            <a:ext cx="490211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 Coherence degradation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 Error accumulation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Opportunities: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1. Structured Self-Refinement: Targeted step repair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2. Verification-Enhanced Iteration: Real-time consistency checks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B00E45-6369-BAC6-8163-DE5CB116E4B9}"/>
              </a:ext>
            </a:extLst>
          </p:cNvPr>
          <p:cNvSpPr txBox="1"/>
          <p:nvPr/>
        </p:nvSpPr>
        <p:spPr>
          <a:xfrm>
            <a:off x="1532003" y="4795683"/>
            <a:ext cx="4542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Generalized Hybrid Scaling Architectures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AF6898-A59A-0F63-5054-E811E805143D}"/>
              </a:ext>
            </a:extLst>
          </p:cNvPr>
          <p:cNvSpPr txBox="1"/>
          <p:nvPr/>
        </p:nvSpPr>
        <p:spPr>
          <a:xfrm>
            <a:off x="1532003" y="5311561"/>
            <a:ext cx="3822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Multi-Agent &amp; Interactive Scaling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F8D728-F194-D03B-8BBC-57038CF5B388}"/>
              </a:ext>
            </a:extLst>
          </p:cNvPr>
          <p:cNvSpPr txBox="1"/>
          <p:nvPr/>
        </p:nvSpPr>
        <p:spPr>
          <a:xfrm>
            <a:off x="6995786" y="4795683"/>
            <a:ext cx="3319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Effective Compute Allocation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6C2A46-1B2E-87DB-DFD3-55063199FEBD}"/>
              </a:ext>
            </a:extLst>
          </p:cNvPr>
          <p:cNvSpPr txBox="1"/>
          <p:nvPr/>
        </p:nvSpPr>
        <p:spPr>
          <a:xfrm>
            <a:off x="6995786" y="5329615"/>
            <a:ext cx="26612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Stability and Consistency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603689-09A0-DC34-1131-364581115EBD}"/>
              </a:ext>
            </a:extLst>
          </p:cNvPr>
          <p:cNvSpPr txBox="1"/>
          <p:nvPr/>
        </p:nvSpPr>
        <p:spPr>
          <a:xfrm>
            <a:off x="6995786" y="5861863"/>
            <a:ext cx="339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Interpretability and Controllability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58BAB2-7938-742D-8EB4-BDA3D5BCF7C0}"/>
              </a:ext>
            </a:extLst>
          </p:cNvPr>
          <p:cNvSpPr txBox="1"/>
          <p:nvPr/>
        </p:nvSpPr>
        <p:spPr>
          <a:xfrm>
            <a:off x="1188407" y="128955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Parallel Scaling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481D0E-9F83-D405-2B81-350E276ACDC3}"/>
              </a:ext>
            </a:extLst>
          </p:cNvPr>
          <p:cNvSpPr txBox="1"/>
          <p:nvPr/>
        </p:nvSpPr>
        <p:spPr>
          <a:xfrm>
            <a:off x="6482741" y="128499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Sequential Scaling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760C05-518B-8906-A44F-B2202E91C656}"/>
              </a:ext>
            </a:extLst>
          </p:cNvPr>
          <p:cNvSpPr txBox="1"/>
          <p:nvPr/>
        </p:nvSpPr>
        <p:spPr>
          <a:xfrm>
            <a:off x="1188407" y="42012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Hybrid Scaling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338B9C-4A14-2628-B732-37F17FF2CCEE}"/>
              </a:ext>
            </a:extLst>
          </p:cNvPr>
          <p:cNvSpPr txBox="1"/>
          <p:nvPr/>
        </p:nvSpPr>
        <p:spPr>
          <a:xfrm>
            <a:off x="6482741" y="419494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Internal Scaling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Clarifying the Essence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522" y="1820580"/>
            <a:ext cx="9316755" cy="4794905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Theoretical Gaps in Scaling Techniques</a:t>
            </a: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 do core techniques (SFT, RL, reward modeling) contribute to test-time scaling? how should SFT and RL be optimally combined?</a:t>
            </a:r>
          </a:p>
          <a:p>
            <a:pPr marL="45720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Re-evaluating Reward Modeling</a:t>
            </a: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whether PRMs actually improve multi-step inference? Does the classic reward model incorporate noise and unnecessary complexity?</a:t>
            </a: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3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Mathematical Properties of Test-Time Scaling</a:t>
            </a: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 does performance scale with increased inference steps? Is there an optimal stopping criterion? Are there fundamental constraints on how much test-time scaling can improve reasoning performance?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5E15D4-6A02-1DB8-9916-CD94999E4D5F}"/>
              </a:ext>
            </a:extLst>
          </p:cNvPr>
          <p:cNvSpPr txBox="1"/>
          <p:nvPr/>
        </p:nvSpPr>
        <p:spPr>
          <a:xfrm>
            <a:off x="1454150" y="1321356"/>
            <a:ext cx="8337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Their roles and interactions within the pipeline demand a deeper investigation.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FB1D191-D967-0569-496B-8FCE65B7FBF5}"/>
              </a:ext>
            </a:extLst>
          </p:cNvPr>
          <p:cNvSpPr txBox="1"/>
          <p:nvPr/>
        </p:nvSpPr>
        <p:spPr>
          <a:xfrm>
            <a:off x="1265582" y="1420758"/>
            <a:ext cx="9660835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 startAt="4"/>
            </a:pPr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Chain-of-Thought Reasoning Priorities</a:t>
            </a:r>
          </a:p>
          <a:p>
            <a:endParaRPr lang="en-US" altLang="zh-CN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Which aspects of the chain-of-thought are most crucial for effective test-time scaling?</a:t>
            </a:r>
          </a:p>
          <a:p>
            <a:pPr marL="457200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5"/>
            </a:pPr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Adaptive Test-Time Scaling</a:t>
            </a:r>
          </a:p>
          <a:p>
            <a:pPr marL="457200" indent="-457200">
              <a:buAutoNum type="arabicPeriod" startAt="5"/>
            </a:pPr>
            <a:endParaRPr lang="en-US" altLang="zh-CN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How can we make a model automatically adjust its inference process based on the problem at hand? As empirical observations on certain property models show blindly scaling over test-time may lead to over-thinking.</a:t>
            </a:r>
          </a:p>
          <a:p>
            <a:pPr marL="457200" lvl="1" indent="0">
              <a:buNone/>
            </a:pPr>
            <a:endParaRPr lang="en-US" altLang="zh-C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6"/>
            </a:pPr>
            <a:r>
              <a:rPr lang="en-US" altLang="zh-CN" sz="2100" dirty="0" err="1">
                <a:latin typeface="Arial" panose="020B0604020202020204" pitchFamily="34" charset="0"/>
                <a:cs typeface="Arial" panose="020B0604020202020204" pitchFamily="34" charset="0"/>
              </a:rPr>
              <a:t>Thoughtology</a:t>
            </a: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How do the reasoning patterns in its language help improve reasoning effectiveness by treating a finetuned reasoning model as an agent?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D6A6FA-951C-B079-85A8-2B407212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sz="32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Clarifying the Essence</a:t>
            </a:r>
          </a:p>
        </p:txBody>
      </p:sp>
    </p:spTree>
    <p:extLst>
      <p:ext uri="{BB962C8B-B14F-4D97-AF65-F5344CB8AC3E}">
        <p14:creationId xmlns:p14="http://schemas.microsoft.com/office/powerpoint/2010/main" val="3977367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Optimizing TTS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9906" y="1571625"/>
            <a:ext cx="77598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Goal: Holistic evaluation &amp; efficient deployment</a:t>
            </a:r>
          </a:p>
          <a:p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Directions</a:t>
            </a: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 to Optimize:</a:t>
            </a:r>
          </a:p>
          <a:p>
            <a:pPr marL="457200" lvl="1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- Accuracy</a:t>
            </a:r>
          </a:p>
          <a:p>
            <a:pPr marL="457200" lvl="1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- Efficiency</a:t>
            </a:r>
          </a:p>
          <a:p>
            <a:pPr marL="457200" lvl="1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- Robustness</a:t>
            </a:r>
          </a:p>
          <a:p>
            <a:pPr marL="457200" lvl="1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- Interpretability</a:t>
            </a:r>
          </a:p>
          <a:p>
            <a:pPr marL="457200" lvl="1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- Bias/Safety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Trend: Multi-metric, task-sensitive optimization strategies emerging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7825"/>
            <a:ext cx="10515600" cy="1325563"/>
          </a:xfrm>
        </p:spPr>
        <p:txBody>
          <a:bodyPr>
            <a:normAutofit/>
          </a:bodyPr>
          <a:lstStyle/>
          <a:p>
            <a:r>
              <a:rPr sz="3200" dirty="0">
                <a:solidFill>
                  <a:srgbClr val="3F6E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Generalization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963F49-B3B9-53A9-9462-039D4D398B7E}"/>
              </a:ext>
            </a:extLst>
          </p:cNvPr>
          <p:cNvSpPr txBox="1"/>
          <p:nvPr/>
        </p:nvSpPr>
        <p:spPr>
          <a:xfrm>
            <a:off x="1339240" y="2000916"/>
            <a:ext cx="4266156" cy="285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Emerging Domains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Medicine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Finance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Law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AI Evaluation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 open-domain QA,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 other high-stakes or knowledge-intensive areas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2B897A-9C65-88B0-D93F-9143F85A0652}"/>
              </a:ext>
            </a:extLst>
          </p:cNvPr>
          <p:cNvSpPr txBox="1"/>
          <p:nvPr/>
        </p:nvSpPr>
        <p:spPr>
          <a:xfrm>
            <a:off x="5128366" y="1457352"/>
            <a:ext cx="6225434" cy="4529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Challenges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Balancing Cost and Accuracy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Unlike general NLP tasks, specialized domains often require strict computational efficiency and reliability; 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 startAt="2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Ensuring Domain-Specific Interpretability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In fields like medicine and law, outputs must be transparent and justifiable; 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 startAt="3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Integrating External Knowledge &amp; Real-World Constraints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Many domains require retrieval-augmented generation, real-time data analysis, or interactive query refinement;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4.    Future research must identify generalizable test-time scaling strategies that are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robust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across diverse reasoning tasks.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44EC4C-5151-E35B-E9F3-7D8F92C9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501" y="2439487"/>
            <a:ext cx="8216348" cy="27497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2B4B1E-B951-85EA-B985-AC51410F5E8B}"/>
              </a:ext>
            </a:extLst>
          </p:cNvPr>
          <p:cNvSpPr txBox="1"/>
          <p:nvPr/>
        </p:nvSpPr>
        <p:spPr>
          <a:xfrm>
            <a:off x="1036069" y="709718"/>
            <a:ext cx="6094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Test-time Scaling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2700FA-2544-3AA2-C76B-F0764F01F354}"/>
              </a:ext>
            </a:extLst>
          </p:cNvPr>
          <p:cNvSpPr txBox="1"/>
          <p:nvPr/>
        </p:nvSpPr>
        <p:spPr>
          <a:xfrm>
            <a:off x="1725434" y="1513047"/>
            <a:ext cx="943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Test-time scaling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(also referred to as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inference scaling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test-time compute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	progressively elicits the model’s intelligence in the test-time phase.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021CB8-5176-212F-D8AE-BC73B2F0B38A}"/>
              </a:ext>
            </a:extLst>
          </p:cNvPr>
          <p:cNvSpPr txBox="1"/>
          <p:nvPr/>
        </p:nvSpPr>
        <p:spPr>
          <a:xfrm>
            <a:off x="2341658" y="5189230"/>
            <a:ext cx="7506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Comparison of Scaling Paradigms in Pre-training and Test-time Phases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149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D66E81F-618A-0D66-2910-F73330954352}"/>
              </a:ext>
            </a:extLst>
          </p:cNvPr>
          <p:cNvSpPr txBox="1"/>
          <p:nvPr/>
        </p:nvSpPr>
        <p:spPr>
          <a:xfrm>
            <a:off x="1388388" y="811877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Conclusion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07877D-BD78-44C5-32C6-D2D7633DBE36}"/>
              </a:ext>
            </a:extLst>
          </p:cNvPr>
          <p:cNvSpPr txBox="1"/>
          <p:nvPr/>
        </p:nvSpPr>
        <p:spPr>
          <a:xfrm>
            <a:off x="2893210" y="2166452"/>
            <a:ext cx="335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a. Structured Perspective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056D1D-D81B-B62C-D5C0-E215992D07B3}"/>
              </a:ext>
            </a:extLst>
          </p:cNvPr>
          <p:cNvSpPr txBox="1"/>
          <p:nvPr/>
        </p:nvSpPr>
        <p:spPr>
          <a:xfrm>
            <a:off x="2893210" y="2940303"/>
            <a:ext cx="24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b. Practical Utility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5C5089-3C1A-A86D-E1A4-56F3E6DBE58B}"/>
              </a:ext>
            </a:extLst>
          </p:cNvPr>
          <p:cNvSpPr txBox="1"/>
          <p:nvPr/>
        </p:nvSpPr>
        <p:spPr>
          <a:xfrm>
            <a:off x="2893210" y="3697851"/>
            <a:ext cx="2350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c. Open Community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12BE1E-F31E-0876-6EDD-5C9EF6382988}"/>
              </a:ext>
            </a:extLst>
          </p:cNvPr>
          <p:cNvSpPr txBox="1"/>
          <p:nvPr/>
        </p:nvSpPr>
        <p:spPr>
          <a:xfrm>
            <a:off x="2198318" y="1596886"/>
            <a:ext cx="728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the post-training era, TTS has been one of the dominant directions.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553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5A56A9C-8164-8A51-BEF1-B57EFDF36EBE}"/>
              </a:ext>
            </a:extLst>
          </p:cNvPr>
          <p:cNvSpPr txBox="1"/>
          <p:nvPr/>
        </p:nvSpPr>
        <p:spPr>
          <a:xfrm>
            <a:off x="1775746" y="2740858"/>
            <a:ext cx="8640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Comic Sans MS" panose="030F0702030302020204" pitchFamily="66" charset="0"/>
                <a:cs typeface="Arial" panose="020B0604020202020204" pitchFamily="34" charset="0"/>
              </a:rPr>
              <a:t>Thanks for the invitation and your watching!</a:t>
            </a:r>
            <a:endParaRPr lang="zh-CN" altLang="en-US" sz="32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3DF503-49A0-2114-AE78-13212AE5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873" y="4834077"/>
            <a:ext cx="1305214" cy="13078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E7B201-139F-88A8-699A-623EEA3F68BC}"/>
              </a:ext>
            </a:extLst>
          </p:cNvPr>
          <p:cNvSpPr txBox="1"/>
          <p:nvPr/>
        </p:nvSpPr>
        <p:spPr>
          <a:xfrm>
            <a:off x="8924796" y="623169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wechat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0C2852-052A-14EB-7E37-C44DFBEA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039" y="4709786"/>
            <a:ext cx="1521913" cy="1521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C27E2D-FB48-4C58-4CED-4B1C3A70B217}"/>
              </a:ext>
            </a:extLst>
          </p:cNvPr>
          <p:cNvSpPr txBox="1"/>
          <p:nvPr/>
        </p:nvSpPr>
        <p:spPr>
          <a:xfrm>
            <a:off x="10524319" y="623169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3218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6261B1D-54D4-AC5D-7539-27A8A2C2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160" y="1652718"/>
            <a:ext cx="39719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9693A9-61FA-F8B2-A60F-D2EB78BD5926}"/>
              </a:ext>
            </a:extLst>
          </p:cNvPr>
          <p:cNvSpPr txBox="1"/>
          <p:nvPr/>
        </p:nvSpPr>
        <p:spPr>
          <a:xfrm>
            <a:off x="1396652" y="839244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Situation 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AF6F07-AA72-1485-67BD-8070D8EA7F74}"/>
              </a:ext>
            </a:extLst>
          </p:cNvPr>
          <p:cNvSpPr txBox="1"/>
          <p:nvPr/>
        </p:nvSpPr>
        <p:spPr>
          <a:xfrm>
            <a:off x="1777444" y="2089800"/>
            <a:ext cx="48867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When faced with overwhelming and complex literature, how should we cope?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should we analyze and pinpoint existing literature?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If we are developers, where should we focus our efforts for innovation?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should we discuss them?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5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CA8AEE-C0E4-83CF-26BD-4D826BFDE5F6}"/>
              </a:ext>
            </a:extLst>
          </p:cNvPr>
          <p:cNvSpPr txBox="1"/>
          <p:nvPr/>
        </p:nvSpPr>
        <p:spPr>
          <a:xfrm>
            <a:off x="858742" y="588397"/>
            <a:ext cx="3283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Survey Overview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10D820-2106-31C9-7866-A993BBBC0462}"/>
              </a:ext>
            </a:extLst>
          </p:cNvPr>
          <p:cNvSpPr txBox="1"/>
          <p:nvPr/>
        </p:nvSpPr>
        <p:spPr>
          <a:xfrm>
            <a:off x="1170828" y="1376383"/>
            <a:ext cx="10350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Unified, Multi-Dimensional Taxonomy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We propose a four-axis taxonomy—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what to scale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how to scale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where to scale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how well to scale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—that supports structured classification, comparison, and extensibility for TTS methods.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FD1CBC-875A-6BF1-5F02-60038566B59D}"/>
              </a:ext>
            </a:extLst>
          </p:cNvPr>
          <p:cNvSpPr txBox="1"/>
          <p:nvPr/>
        </p:nvSpPr>
        <p:spPr>
          <a:xfrm>
            <a:off x="1170828" y="2760987"/>
            <a:ext cx="10581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Systematical Literature Organization and Pragmatic Analysis. 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 our taxonomy, we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survey the TTS landscape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analyze representative methods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present guidelines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research application and deployment.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757520-15CD-3372-DBE8-0616106DBCA6}"/>
              </a:ext>
            </a:extLst>
          </p:cNvPr>
          <p:cNvSpPr txBox="1"/>
          <p:nvPr/>
        </p:nvSpPr>
        <p:spPr>
          <a:xfrm>
            <a:off x="1170828" y="4004289"/>
            <a:ext cx="10581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Challenges, Insights, and Forward Directions.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Building on our organized perspective, we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uncover critical challenges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—ranging from advancing scaling to clarifying essence—and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outline promising research directions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 could shape future progress. Our unified framework facilitates the mapping of these open questions to concrete dimensions of TTS, enabling more targeted and impactful advancements.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8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&#10;&#10;AI 生成的内容可能不正确。">
            <a:extLst>
              <a:ext uri="{FF2B5EF4-FFF2-40B4-BE49-F238E27FC236}">
                <a16:creationId xmlns:a16="http://schemas.microsoft.com/office/drawing/2014/main" id="{42C18313-AE1D-EBA8-3F1A-F5136379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187" y="643466"/>
            <a:ext cx="625962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14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AFBB33-F712-8DC3-E5FA-9B06E1DDE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20" y="1372200"/>
            <a:ext cx="3148209" cy="4608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2CF248-A1D7-069D-C25C-B29D263CE0F5}"/>
              </a:ext>
            </a:extLst>
          </p:cNvPr>
          <p:cNvSpPr txBox="1"/>
          <p:nvPr/>
        </p:nvSpPr>
        <p:spPr>
          <a:xfrm>
            <a:off x="1219201" y="2392471"/>
            <a:ext cx="658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5W1H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A checklist to ensure we understand a concept/story [3]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A33A73-24D1-F0F5-7A8D-B2A1EBA12172}"/>
              </a:ext>
            </a:extLst>
          </p:cNvPr>
          <p:cNvSpPr txBox="1"/>
          <p:nvPr/>
        </p:nvSpPr>
        <p:spPr>
          <a:xfrm>
            <a:off x="299059" y="6263107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https://en.wikipedia.org/wiki/Five_Ws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6792E2-43CC-5951-5E97-08691FAB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647" y="3159662"/>
            <a:ext cx="3646353" cy="13465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B7182AD-7363-716C-FDEE-CBC8560CCC4D}"/>
              </a:ext>
            </a:extLst>
          </p:cNvPr>
          <p:cNvSpPr txBox="1"/>
          <p:nvPr/>
        </p:nvSpPr>
        <p:spPr>
          <a:xfrm>
            <a:off x="614075" y="472406"/>
            <a:ext cx="93487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F6EC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can we fully understand the concept of TTS?</a:t>
            </a:r>
            <a:endParaRPr lang="zh-CN" altLang="en-US" sz="3200" dirty="0">
              <a:solidFill>
                <a:srgbClr val="3F6EC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94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2627</Words>
  <Application>Microsoft Office PowerPoint</Application>
  <PresentationFormat>宽屏</PresentationFormat>
  <Paragraphs>335</Paragraphs>
  <Slides>51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等线</vt:lpstr>
      <vt:lpstr>等线 Light</vt:lpstr>
      <vt:lpstr>Abadi</vt:lpstr>
      <vt:lpstr>Arial</vt:lpstr>
      <vt:lpstr>Cambria Math</vt:lpstr>
      <vt:lpstr>Comic Sans MS</vt:lpstr>
      <vt:lpstr>Source Sans Pro</vt:lpstr>
      <vt:lpstr>Times New Roman</vt:lpstr>
      <vt:lpstr>Office 主题​​</vt:lpstr>
      <vt:lpstr>What, How, Where, and How Well?  A Survey on Test-Time Scaling in  Large Language Models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More Scaling is the Frontier</vt:lpstr>
      <vt:lpstr>Clarifying the Essence</vt:lpstr>
      <vt:lpstr>Clarifying the Essence</vt:lpstr>
      <vt:lpstr>Optimizing TTS</vt:lpstr>
      <vt:lpstr>Domain Generalization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 Qiyuan</dc:creator>
  <cp:lastModifiedBy>ZHANG Qiyuan</cp:lastModifiedBy>
  <cp:revision>18</cp:revision>
  <dcterms:created xsi:type="dcterms:W3CDTF">2025-04-22T13:44:11Z</dcterms:created>
  <dcterms:modified xsi:type="dcterms:W3CDTF">2025-05-03T00:41:04Z</dcterms:modified>
</cp:coreProperties>
</file>